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5"/>
  </p:notesMasterIdLst>
  <p:handoutMasterIdLst>
    <p:handoutMasterId r:id="rId26"/>
  </p:handoutMasterIdLst>
  <p:sldIdLst>
    <p:sldId id="278" r:id="rId6"/>
    <p:sldId id="285" r:id="rId7"/>
    <p:sldId id="259" r:id="rId8"/>
    <p:sldId id="296" r:id="rId9"/>
    <p:sldId id="292" r:id="rId10"/>
    <p:sldId id="258" r:id="rId11"/>
    <p:sldId id="266" r:id="rId12"/>
    <p:sldId id="291" r:id="rId13"/>
    <p:sldId id="295" r:id="rId14"/>
    <p:sldId id="281" r:id="rId15"/>
    <p:sldId id="293" r:id="rId16"/>
    <p:sldId id="294" r:id="rId17"/>
    <p:sldId id="280" r:id="rId18"/>
    <p:sldId id="288" r:id="rId19"/>
    <p:sldId id="264" r:id="rId20"/>
    <p:sldId id="289" r:id="rId21"/>
    <p:sldId id="268" r:id="rId22"/>
    <p:sldId id="284" r:id="rId23"/>
    <p:sldId id="267" r:id="rId24"/>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D7D5F45-EC40-4523-96D1-1294F53F988E}">
          <p14:sldIdLst>
            <p14:sldId id="278"/>
            <p14:sldId id="285"/>
            <p14:sldId id="259"/>
            <p14:sldId id="296"/>
            <p14:sldId id="292"/>
            <p14:sldId id="258"/>
            <p14:sldId id="266"/>
            <p14:sldId id="291"/>
            <p14:sldId id="295"/>
            <p14:sldId id="281"/>
            <p14:sldId id="293"/>
            <p14:sldId id="294"/>
            <p14:sldId id="280"/>
            <p14:sldId id="288"/>
            <p14:sldId id="264"/>
            <p14:sldId id="289"/>
            <p14:sldId id="268"/>
            <p14:sldId id="284"/>
            <p14:sldId id="2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202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5781DA-8AF3-4329-9079-91B03FF0257A}" v="2" dt="2021-12-16T02:03:50.5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zariah, Mavis (DOH)" userId="a7442ada-6c0e-498c-b3f2-40cb2e1da7ad" providerId="ADAL" clId="{685781DA-8AF3-4329-9079-91B03FF0257A}"/>
    <pc:docChg chg="modSld">
      <pc:chgData name="Azariah, Mavis (DOH)" userId="a7442ada-6c0e-498c-b3f2-40cb2e1da7ad" providerId="ADAL" clId="{685781DA-8AF3-4329-9079-91B03FF0257A}" dt="2021-12-16T02:04:25.511" v="65" actId="255"/>
      <pc:docMkLst>
        <pc:docMk/>
      </pc:docMkLst>
      <pc:sldChg chg="modSp mod">
        <pc:chgData name="Azariah, Mavis (DOH)" userId="a7442ada-6c0e-498c-b3f2-40cb2e1da7ad" providerId="ADAL" clId="{685781DA-8AF3-4329-9079-91B03FF0257A}" dt="2021-12-16T01:59:01.570" v="21" actId="20577"/>
        <pc:sldMkLst>
          <pc:docMk/>
          <pc:sldMk cId="2301843784" sldId="266"/>
        </pc:sldMkLst>
        <pc:spChg chg="mod">
          <ac:chgData name="Azariah, Mavis (DOH)" userId="a7442ada-6c0e-498c-b3f2-40cb2e1da7ad" providerId="ADAL" clId="{685781DA-8AF3-4329-9079-91B03FF0257A}" dt="2021-12-16T01:59:01.570" v="21" actId="20577"/>
          <ac:spMkLst>
            <pc:docMk/>
            <pc:sldMk cId="2301843784" sldId="266"/>
            <ac:spMk id="3" creationId="{00000000-0000-0000-0000-000000000000}"/>
          </ac:spMkLst>
        </pc:spChg>
      </pc:sldChg>
      <pc:sldChg chg="modSp mod">
        <pc:chgData name="Azariah, Mavis (DOH)" userId="a7442ada-6c0e-498c-b3f2-40cb2e1da7ad" providerId="ADAL" clId="{685781DA-8AF3-4329-9079-91B03FF0257A}" dt="2021-12-16T02:04:25.511" v="65" actId="255"/>
        <pc:sldMkLst>
          <pc:docMk/>
          <pc:sldMk cId="2504627774" sldId="284"/>
        </pc:sldMkLst>
        <pc:spChg chg="mod">
          <ac:chgData name="Azariah, Mavis (DOH)" userId="a7442ada-6c0e-498c-b3f2-40cb2e1da7ad" providerId="ADAL" clId="{685781DA-8AF3-4329-9079-91B03FF0257A}" dt="2021-12-16T02:04:25.511" v="65" actId="255"/>
          <ac:spMkLst>
            <pc:docMk/>
            <pc:sldMk cId="2504627774" sldId="284"/>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F81FF5CD-A2E4-4C34-9538-25C4529B9FC1}" type="datetimeFigureOut">
              <a:rPr lang="en-US" smtClean="0"/>
              <a:t>12/15/2021</a:t>
            </a:fld>
            <a:endParaRPr lang="en-US" dirty="0"/>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67EEBB10-6164-405A-86EA-60288730629A}" type="slidenum">
              <a:rPr lang="en-US" smtClean="0"/>
              <a:t>‹#›</a:t>
            </a:fld>
            <a:endParaRPr lang="en-US" dirty="0"/>
          </a:p>
        </p:txBody>
      </p:sp>
    </p:spTree>
    <p:extLst>
      <p:ext uri="{BB962C8B-B14F-4D97-AF65-F5344CB8AC3E}">
        <p14:creationId xmlns:p14="http://schemas.microsoft.com/office/powerpoint/2010/main" val="4187559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CE0644EC-1335-42AE-9563-F814B7C32BD6}" type="datetimeFigureOut">
              <a:rPr lang="en-US" smtClean="0"/>
              <a:t>12/15/2021</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6BC45323-B6AF-43F5-A83D-4D5B008F2ACB}" type="slidenum">
              <a:rPr lang="en-US" smtClean="0"/>
              <a:t>‹#›</a:t>
            </a:fld>
            <a:endParaRPr lang="en-US" dirty="0"/>
          </a:p>
        </p:txBody>
      </p:sp>
    </p:spTree>
    <p:extLst>
      <p:ext uri="{BB962C8B-B14F-4D97-AF65-F5344CB8AC3E}">
        <p14:creationId xmlns:p14="http://schemas.microsoft.com/office/powerpoint/2010/main" val="178443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C45323-B6AF-43F5-A83D-4D5B008F2ACB}" type="slidenum">
              <a:rPr lang="en-US" smtClean="0"/>
              <a:t>1</a:t>
            </a:fld>
            <a:endParaRPr lang="en-US" dirty="0"/>
          </a:p>
        </p:txBody>
      </p:sp>
    </p:spTree>
    <p:extLst>
      <p:ext uri="{BB962C8B-B14F-4D97-AF65-F5344CB8AC3E}">
        <p14:creationId xmlns:p14="http://schemas.microsoft.com/office/powerpoint/2010/main" val="2155432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C45323-B6AF-43F5-A83D-4D5B008F2ACB}" type="slidenum">
              <a:rPr lang="en-US" smtClean="0"/>
              <a:t>12</a:t>
            </a:fld>
            <a:endParaRPr lang="en-US" dirty="0"/>
          </a:p>
        </p:txBody>
      </p:sp>
    </p:spTree>
    <p:extLst>
      <p:ext uri="{BB962C8B-B14F-4D97-AF65-F5344CB8AC3E}">
        <p14:creationId xmlns:p14="http://schemas.microsoft.com/office/powerpoint/2010/main" val="3947209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C45323-B6AF-43F5-A83D-4D5B008F2ACB}" type="slidenum">
              <a:rPr lang="en-US" smtClean="0"/>
              <a:t>13</a:t>
            </a:fld>
            <a:endParaRPr lang="en-US" dirty="0"/>
          </a:p>
        </p:txBody>
      </p:sp>
    </p:spTree>
    <p:extLst>
      <p:ext uri="{BB962C8B-B14F-4D97-AF65-F5344CB8AC3E}">
        <p14:creationId xmlns:p14="http://schemas.microsoft.com/office/powerpoint/2010/main" val="1867916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C45323-B6AF-43F5-A83D-4D5B008F2ACB}" type="slidenum">
              <a:rPr lang="en-US" smtClean="0"/>
              <a:t>14</a:t>
            </a:fld>
            <a:endParaRPr lang="en-US" dirty="0"/>
          </a:p>
        </p:txBody>
      </p:sp>
    </p:spTree>
    <p:extLst>
      <p:ext uri="{BB962C8B-B14F-4D97-AF65-F5344CB8AC3E}">
        <p14:creationId xmlns:p14="http://schemas.microsoft.com/office/powerpoint/2010/main" val="3919638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C45323-B6AF-43F5-A83D-4D5B008F2ACB}" type="slidenum">
              <a:rPr lang="en-US" smtClean="0"/>
              <a:t>15</a:t>
            </a:fld>
            <a:endParaRPr lang="en-US" dirty="0"/>
          </a:p>
        </p:txBody>
      </p:sp>
    </p:spTree>
    <p:extLst>
      <p:ext uri="{BB962C8B-B14F-4D97-AF65-F5344CB8AC3E}">
        <p14:creationId xmlns:p14="http://schemas.microsoft.com/office/powerpoint/2010/main" val="144024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C45323-B6AF-43F5-A83D-4D5B008F2ACB}" type="slidenum">
              <a:rPr lang="en-US" smtClean="0"/>
              <a:t>16</a:t>
            </a:fld>
            <a:endParaRPr lang="en-US" dirty="0"/>
          </a:p>
        </p:txBody>
      </p:sp>
    </p:spTree>
    <p:extLst>
      <p:ext uri="{BB962C8B-B14F-4D97-AF65-F5344CB8AC3E}">
        <p14:creationId xmlns:p14="http://schemas.microsoft.com/office/powerpoint/2010/main" val="1463743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C45323-B6AF-43F5-A83D-4D5B008F2ACB}" type="slidenum">
              <a:rPr lang="en-US" smtClean="0"/>
              <a:t>17</a:t>
            </a:fld>
            <a:endParaRPr lang="en-US" dirty="0"/>
          </a:p>
        </p:txBody>
      </p:sp>
    </p:spTree>
    <p:extLst>
      <p:ext uri="{BB962C8B-B14F-4D97-AF65-F5344CB8AC3E}">
        <p14:creationId xmlns:p14="http://schemas.microsoft.com/office/powerpoint/2010/main" val="2452452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C45323-B6AF-43F5-A83D-4D5B008F2ACB}" type="slidenum">
              <a:rPr lang="en-US" smtClean="0"/>
              <a:t>18</a:t>
            </a:fld>
            <a:endParaRPr lang="en-US" dirty="0"/>
          </a:p>
        </p:txBody>
      </p:sp>
    </p:spTree>
    <p:extLst>
      <p:ext uri="{BB962C8B-B14F-4D97-AF65-F5344CB8AC3E}">
        <p14:creationId xmlns:p14="http://schemas.microsoft.com/office/powerpoint/2010/main" val="1928939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C45323-B6AF-43F5-A83D-4D5B008F2ACB}" type="slidenum">
              <a:rPr lang="en-US" smtClean="0"/>
              <a:t>19</a:t>
            </a:fld>
            <a:endParaRPr lang="en-US" dirty="0"/>
          </a:p>
        </p:txBody>
      </p:sp>
    </p:spTree>
    <p:extLst>
      <p:ext uri="{BB962C8B-B14F-4D97-AF65-F5344CB8AC3E}">
        <p14:creationId xmlns:p14="http://schemas.microsoft.com/office/powerpoint/2010/main" val="1872401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C45323-B6AF-43F5-A83D-4D5B008F2ACB}" type="slidenum">
              <a:rPr lang="en-US" smtClean="0"/>
              <a:t>2</a:t>
            </a:fld>
            <a:endParaRPr lang="en-US" dirty="0"/>
          </a:p>
        </p:txBody>
      </p:sp>
    </p:spTree>
    <p:extLst>
      <p:ext uri="{BB962C8B-B14F-4D97-AF65-F5344CB8AC3E}">
        <p14:creationId xmlns:p14="http://schemas.microsoft.com/office/powerpoint/2010/main" val="3594478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C45323-B6AF-43F5-A83D-4D5B008F2ACB}" type="slidenum">
              <a:rPr lang="en-US" smtClean="0"/>
              <a:t>3</a:t>
            </a:fld>
            <a:endParaRPr lang="en-US" dirty="0"/>
          </a:p>
        </p:txBody>
      </p:sp>
    </p:spTree>
    <p:extLst>
      <p:ext uri="{BB962C8B-B14F-4D97-AF65-F5344CB8AC3E}">
        <p14:creationId xmlns:p14="http://schemas.microsoft.com/office/powerpoint/2010/main" val="3765438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C45323-B6AF-43F5-A83D-4D5B008F2ACB}" type="slidenum">
              <a:rPr lang="en-US" smtClean="0"/>
              <a:t>5</a:t>
            </a:fld>
            <a:endParaRPr lang="en-US" dirty="0"/>
          </a:p>
        </p:txBody>
      </p:sp>
    </p:spTree>
    <p:extLst>
      <p:ext uri="{BB962C8B-B14F-4D97-AF65-F5344CB8AC3E}">
        <p14:creationId xmlns:p14="http://schemas.microsoft.com/office/powerpoint/2010/main" val="1251250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C45323-B6AF-43F5-A83D-4D5B008F2ACB}" type="slidenum">
              <a:rPr lang="en-US" smtClean="0"/>
              <a:t>6</a:t>
            </a:fld>
            <a:endParaRPr lang="en-US" dirty="0"/>
          </a:p>
        </p:txBody>
      </p:sp>
    </p:spTree>
    <p:extLst>
      <p:ext uri="{BB962C8B-B14F-4D97-AF65-F5344CB8AC3E}">
        <p14:creationId xmlns:p14="http://schemas.microsoft.com/office/powerpoint/2010/main" val="911501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C45323-B6AF-43F5-A83D-4D5B008F2ACB}" type="slidenum">
              <a:rPr lang="en-US" smtClean="0"/>
              <a:t>7</a:t>
            </a:fld>
            <a:endParaRPr lang="en-US" dirty="0"/>
          </a:p>
        </p:txBody>
      </p:sp>
    </p:spTree>
    <p:extLst>
      <p:ext uri="{BB962C8B-B14F-4D97-AF65-F5344CB8AC3E}">
        <p14:creationId xmlns:p14="http://schemas.microsoft.com/office/powerpoint/2010/main" val="2894102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C45323-B6AF-43F5-A83D-4D5B008F2ACB}" type="slidenum">
              <a:rPr lang="en-US" smtClean="0"/>
              <a:t>8</a:t>
            </a:fld>
            <a:endParaRPr lang="en-US" dirty="0"/>
          </a:p>
        </p:txBody>
      </p:sp>
    </p:spTree>
    <p:extLst>
      <p:ext uri="{BB962C8B-B14F-4D97-AF65-F5344CB8AC3E}">
        <p14:creationId xmlns:p14="http://schemas.microsoft.com/office/powerpoint/2010/main" val="2764138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C45323-B6AF-43F5-A83D-4D5B008F2ACB}" type="slidenum">
              <a:rPr lang="en-US" smtClean="0"/>
              <a:t>10</a:t>
            </a:fld>
            <a:endParaRPr lang="en-US" dirty="0"/>
          </a:p>
        </p:txBody>
      </p:sp>
    </p:spTree>
    <p:extLst>
      <p:ext uri="{BB962C8B-B14F-4D97-AF65-F5344CB8AC3E}">
        <p14:creationId xmlns:p14="http://schemas.microsoft.com/office/powerpoint/2010/main" val="1965148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C45323-B6AF-43F5-A83D-4D5B008F2ACB}" type="slidenum">
              <a:rPr lang="en-US" smtClean="0"/>
              <a:t>11</a:t>
            </a:fld>
            <a:endParaRPr lang="en-US" dirty="0"/>
          </a:p>
        </p:txBody>
      </p:sp>
    </p:spTree>
    <p:extLst>
      <p:ext uri="{BB962C8B-B14F-4D97-AF65-F5344CB8AC3E}">
        <p14:creationId xmlns:p14="http://schemas.microsoft.com/office/powerpoint/2010/main" val="3312936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92DE4A-14DB-48A3-8A7D-222334D55EAE}" type="datetimeFigureOut">
              <a:rPr lang="en-US" smtClean="0"/>
              <a:t>12/15/2021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270386-1CF2-4746-83ED-567D2862729C}" type="slidenum">
              <a:rPr lang="en-US" smtClean="0"/>
              <a:t>‹#›</a:t>
            </a:fld>
            <a:endParaRPr lang="en-US" dirty="0"/>
          </a:p>
        </p:txBody>
      </p:sp>
    </p:spTree>
    <p:extLst>
      <p:ext uri="{BB962C8B-B14F-4D97-AF65-F5344CB8AC3E}">
        <p14:creationId xmlns:p14="http://schemas.microsoft.com/office/powerpoint/2010/main" val="1819639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92DE4A-14DB-48A3-8A7D-222334D55EAE}" type="datetimeFigureOut">
              <a:rPr lang="en-US" smtClean="0"/>
              <a:t>12/15/2021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270386-1CF2-4746-83ED-567D2862729C}" type="slidenum">
              <a:rPr lang="en-US" smtClean="0"/>
              <a:t>‹#›</a:t>
            </a:fld>
            <a:endParaRPr lang="en-US" dirty="0"/>
          </a:p>
        </p:txBody>
      </p:sp>
    </p:spTree>
    <p:extLst>
      <p:ext uri="{BB962C8B-B14F-4D97-AF65-F5344CB8AC3E}">
        <p14:creationId xmlns:p14="http://schemas.microsoft.com/office/powerpoint/2010/main" val="1724071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92DE4A-14DB-48A3-8A7D-222334D55EAE}" type="datetimeFigureOut">
              <a:rPr lang="en-US" smtClean="0"/>
              <a:t>12/15/2021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270386-1CF2-4746-83ED-567D2862729C}" type="slidenum">
              <a:rPr lang="en-US" smtClean="0"/>
              <a:t>‹#›</a:t>
            </a:fld>
            <a:endParaRPr lang="en-US" dirty="0"/>
          </a:p>
        </p:txBody>
      </p:sp>
    </p:spTree>
    <p:extLst>
      <p:ext uri="{BB962C8B-B14F-4D97-AF65-F5344CB8AC3E}">
        <p14:creationId xmlns:p14="http://schemas.microsoft.com/office/powerpoint/2010/main" val="3079531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ntent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63663"/>
            <a:ext cx="10972800" cy="774523"/>
          </a:xfrm>
          <a:prstGeom prst="rect">
            <a:avLst/>
          </a:prstGeom>
        </p:spPr>
        <p:txBody>
          <a:bodyPr/>
          <a:lstStyle>
            <a:lvl1pPr algn="l">
              <a:defRPr sz="5333" b="1" i="0" u="none" cap="all" baseline="0">
                <a:solidFill>
                  <a:srgbClr val="434445"/>
                </a:solidFill>
                <a:latin typeface="Arial"/>
                <a:cs typeface="Arial"/>
              </a:defRPr>
            </a:lvl1pPr>
          </a:lstStyle>
          <a:p>
            <a:r>
              <a:rPr lang="en-US" dirty="0"/>
              <a:t>SECTION TITLE GOES HERE</a:t>
            </a:r>
          </a:p>
        </p:txBody>
      </p:sp>
      <p:sp>
        <p:nvSpPr>
          <p:cNvPr id="3" name="Content Placeholder 2"/>
          <p:cNvSpPr>
            <a:spLocks noGrp="1"/>
          </p:cNvSpPr>
          <p:nvPr>
            <p:ph idx="1" hasCustomPrompt="1"/>
          </p:nvPr>
        </p:nvSpPr>
        <p:spPr>
          <a:xfrm>
            <a:off x="609600" y="3598483"/>
            <a:ext cx="10972800" cy="2307628"/>
          </a:xfrm>
          <a:prstGeom prst="rect">
            <a:avLst/>
          </a:prstGeom>
        </p:spPr>
        <p:txBody>
          <a:bodyPr/>
          <a:lstStyle>
            <a:lvl1pPr marL="731502" indent="-243834">
              <a:buClr>
                <a:srgbClr val="AC0D1C"/>
              </a:buClr>
              <a:buSzPct val="75000"/>
              <a:buFont typeface="Arial"/>
              <a:buChar char="•"/>
              <a:defRPr sz="2400" b="0" i="0">
                <a:latin typeface="Arial"/>
                <a:cs typeface="Arial"/>
              </a:defRPr>
            </a:lvl1pPr>
            <a:lvl2pPr marL="1219170" indent="-243834">
              <a:buClr>
                <a:srgbClr val="AC0D1C"/>
              </a:buClr>
              <a:defRPr sz="2400" b="0" i="0">
                <a:solidFill>
                  <a:schemeClr val="tx1">
                    <a:lumMod val="50000"/>
                    <a:lumOff val="50000"/>
                  </a:schemeClr>
                </a:solidFill>
                <a:latin typeface="Arial"/>
                <a:cs typeface="Arial"/>
              </a:defRPr>
            </a:lvl2pPr>
            <a:lvl3pPr marL="1584920" indent="-243834">
              <a:buClr>
                <a:srgbClr val="AC0D1C"/>
              </a:buClr>
              <a:buSzPct val="50000"/>
              <a:buFont typeface="Wingdings" charset="2"/>
              <a:buChar char="v"/>
              <a:defRPr sz="2400" b="0" i="0">
                <a:solidFill>
                  <a:schemeClr val="tx1">
                    <a:lumMod val="50000"/>
                    <a:lumOff val="50000"/>
                  </a:schemeClr>
                </a:solidFill>
                <a:latin typeface="Arial"/>
                <a:cs typeface="Arial"/>
              </a:defRPr>
            </a:lvl3pPr>
            <a:lvl4pPr marL="1950671" indent="-243834">
              <a:buClr>
                <a:srgbClr val="AC0D1C"/>
              </a:buClr>
              <a:buSzPct val="75000"/>
              <a:buFont typeface="Wingdings" charset="2"/>
              <a:buChar char="Ø"/>
              <a:defRPr sz="2400" b="0" i="0">
                <a:solidFill>
                  <a:schemeClr val="tx1">
                    <a:lumMod val="50000"/>
                    <a:lumOff val="50000"/>
                  </a:schemeClr>
                </a:solidFill>
                <a:latin typeface="Arial"/>
                <a:cs typeface="Arial"/>
              </a:defRPr>
            </a:lvl4pPr>
            <a:lvl5pPr marL="2316422" indent="-243834">
              <a:buClr>
                <a:srgbClr val="AC0D1C"/>
              </a:buClr>
              <a:buSzPct val="75000"/>
              <a:defRPr sz="2400" b="0" i="0">
                <a:solidFill>
                  <a:schemeClr val="tx1">
                    <a:lumMod val="50000"/>
                    <a:lumOff val="50000"/>
                  </a:schemeClr>
                </a:solidFill>
                <a:latin typeface="Arial"/>
                <a:cs typeface="Arial"/>
              </a:defRPr>
            </a:lvl5pPr>
          </a:lstStyle>
          <a:p>
            <a:pPr lvl="0"/>
            <a:r>
              <a:rPr lang="en-US" dirty="0"/>
              <a:t>Example of bullet treatment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hasCustomPrompt="1"/>
          </p:nvPr>
        </p:nvSpPr>
        <p:spPr>
          <a:xfrm>
            <a:off x="609600" y="1644019"/>
            <a:ext cx="10972800" cy="648893"/>
          </a:xfrm>
          <a:prstGeom prst="rect">
            <a:avLst/>
          </a:prstGeom>
        </p:spPr>
        <p:txBody>
          <a:bodyPr/>
          <a:lstStyle>
            <a:lvl1pPr marL="0" indent="0">
              <a:buNone/>
              <a:defRPr sz="3467" b="1" i="0" cap="all">
                <a:solidFill>
                  <a:srgbClr val="AC0D1C"/>
                </a:solidFill>
                <a:latin typeface="Arial"/>
                <a:cs typeface="Arial"/>
              </a:defRPr>
            </a:lvl1pPr>
            <a:lvl2pPr marL="609585" indent="0">
              <a:buNone/>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dirty="0"/>
              <a:t>SECTION HEADER </a:t>
            </a:r>
          </a:p>
        </p:txBody>
      </p:sp>
      <p:sp>
        <p:nvSpPr>
          <p:cNvPr id="8" name="Content Placeholder 2"/>
          <p:cNvSpPr>
            <a:spLocks noGrp="1"/>
          </p:cNvSpPr>
          <p:nvPr>
            <p:ph idx="14" hasCustomPrompt="1"/>
          </p:nvPr>
        </p:nvSpPr>
        <p:spPr>
          <a:xfrm>
            <a:off x="609600" y="2407345"/>
            <a:ext cx="10972800" cy="1082887"/>
          </a:xfrm>
          <a:prstGeom prst="rect">
            <a:avLst/>
          </a:prstGeom>
        </p:spPr>
        <p:txBody>
          <a:bodyPr/>
          <a:lstStyle>
            <a:lvl1pPr marL="0" indent="0">
              <a:buNone/>
              <a:defRPr sz="2400" b="0" i="0" baseline="0">
                <a:solidFill>
                  <a:schemeClr val="tx1"/>
                </a:solidFill>
                <a:latin typeface="Arial"/>
                <a:cs typeface="Arial"/>
              </a:defRPr>
            </a:lvl1pPr>
            <a:lvl2pPr marL="609585" indent="0">
              <a:buNone/>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dirty="0"/>
              <a:t>Body copy goes here</a:t>
            </a:r>
          </a:p>
        </p:txBody>
      </p:sp>
    </p:spTree>
    <p:extLst>
      <p:ext uri="{BB962C8B-B14F-4D97-AF65-F5344CB8AC3E}">
        <p14:creationId xmlns:p14="http://schemas.microsoft.com/office/powerpoint/2010/main" val="4177416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15378" y="3525889"/>
            <a:ext cx="9226756" cy="917427"/>
          </a:xfrm>
          <a:prstGeom prst="rect">
            <a:avLst/>
          </a:prstGeom>
        </p:spPr>
        <p:txBody>
          <a:bodyPr>
            <a:normAutofit/>
          </a:bodyPr>
          <a:lstStyle>
            <a:lvl1pPr algn="l">
              <a:defRPr sz="4800" b="1" i="0" baseline="0">
                <a:solidFill>
                  <a:srgbClr val="434445"/>
                </a:solidFill>
                <a:latin typeface="Arial"/>
                <a:cs typeface="Arial"/>
              </a:defRPr>
            </a:lvl1pPr>
          </a:lstStyle>
          <a:p>
            <a:r>
              <a:rPr lang="en-US" dirty="0"/>
              <a:t>TITLE GOES HERE</a:t>
            </a:r>
          </a:p>
        </p:txBody>
      </p:sp>
      <p:sp>
        <p:nvSpPr>
          <p:cNvPr id="3" name="Subtitle 2"/>
          <p:cNvSpPr>
            <a:spLocks noGrp="1"/>
          </p:cNvSpPr>
          <p:nvPr>
            <p:ph type="subTitle" idx="1" hasCustomPrompt="1"/>
          </p:nvPr>
        </p:nvSpPr>
        <p:spPr>
          <a:xfrm>
            <a:off x="2515376" y="4536141"/>
            <a:ext cx="8534400" cy="696975"/>
          </a:xfrm>
          <a:prstGeom prst="rect">
            <a:avLst/>
          </a:prstGeom>
        </p:spPr>
        <p:txBody>
          <a:bodyPr>
            <a:normAutofit/>
          </a:bodyPr>
          <a:lstStyle>
            <a:lvl1pPr marL="0" indent="0" algn="l">
              <a:buNone/>
              <a:defRPr sz="3200" b="0" i="0" baseline="0">
                <a:solidFill>
                  <a:schemeClr val="tx1">
                    <a:tint val="75000"/>
                  </a:schemeClr>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 Goes Here</a:t>
            </a:r>
          </a:p>
        </p:txBody>
      </p:sp>
      <p:sp>
        <p:nvSpPr>
          <p:cNvPr id="11" name="Footer Placeholder 5"/>
          <p:cNvSpPr>
            <a:spLocks noGrp="1"/>
          </p:cNvSpPr>
          <p:nvPr>
            <p:ph type="ftr" sz="quarter" idx="3"/>
          </p:nvPr>
        </p:nvSpPr>
        <p:spPr>
          <a:xfrm>
            <a:off x="7592109" y="6436501"/>
            <a:ext cx="3860800" cy="284687"/>
          </a:xfrm>
          <a:prstGeom prst="rect">
            <a:avLst/>
          </a:prstGeom>
        </p:spPr>
        <p:txBody>
          <a:bodyPr/>
          <a:lstStyle>
            <a:lvl1pPr>
              <a:defRPr sz="2000">
                <a:solidFill>
                  <a:srgbClr val="7F7F7F"/>
                </a:solidFill>
                <a:latin typeface="Arial"/>
                <a:cs typeface="Arial"/>
              </a:defRPr>
            </a:lvl1pPr>
          </a:lstStyle>
          <a:p>
            <a:endParaRPr lang="en-US" dirty="0"/>
          </a:p>
        </p:txBody>
      </p:sp>
      <p:sp>
        <p:nvSpPr>
          <p:cNvPr id="12" name="Date Placeholder 4"/>
          <p:cNvSpPr>
            <a:spLocks noGrp="1"/>
          </p:cNvSpPr>
          <p:nvPr>
            <p:ph type="dt" sz="half" idx="2"/>
          </p:nvPr>
        </p:nvSpPr>
        <p:spPr>
          <a:xfrm>
            <a:off x="290856" y="6436501"/>
            <a:ext cx="2844800" cy="284687"/>
          </a:xfrm>
          <a:prstGeom prst="rect">
            <a:avLst/>
          </a:prstGeom>
        </p:spPr>
        <p:txBody>
          <a:bodyPr/>
          <a:lstStyle>
            <a:lvl1pPr>
              <a:defRPr sz="2000">
                <a:solidFill>
                  <a:schemeClr val="bg1">
                    <a:lumMod val="50000"/>
                  </a:schemeClr>
                </a:solidFill>
                <a:latin typeface="Arial"/>
                <a:cs typeface="Arial"/>
              </a:defRPr>
            </a:lvl1pPr>
          </a:lstStyle>
          <a:p>
            <a:fld id="{7F38E57C-A788-F747-9550-6A69924AC59D}" type="datetimeFigureOut">
              <a:rPr lang="en-US" smtClean="0">
                <a:solidFill>
                  <a:prstClr val="white">
                    <a:lumMod val="50000"/>
                  </a:prstClr>
                </a:solidFill>
              </a:rPr>
              <a:pPr/>
              <a:t>12/15/2021</a:t>
            </a:fld>
            <a:endParaRPr lang="en-US" dirty="0">
              <a:solidFill>
                <a:prstClr val="white">
                  <a:lumMod val="50000"/>
                </a:prstClr>
              </a:solidFill>
            </a:endParaRPr>
          </a:p>
        </p:txBody>
      </p:sp>
    </p:spTree>
    <p:extLst>
      <p:ext uri="{BB962C8B-B14F-4D97-AF65-F5344CB8AC3E}">
        <p14:creationId xmlns:p14="http://schemas.microsoft.com/office/powerpoint/2010/main" val="452234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774523"/>
          </a:xfrm>
          <a:prstGeom prst="rect">
            <a:avLst/>
          </a:prstGeom>
        </p:spPr>
        <p:txBody>
          <a:bodyPr/>
          <a:lstStyle>
            <a:lvl1pPr algn="l">
              <a:defRPr sz="4267" b="1" i="0" u="none" cap="all" baseline="0">
                <a:solidFill>
                  <a:srgbClr val="434445"/>
                </a:solidFill>
                <a:latin typeface="Arial"/>
                <a:cs typeface="Arial"/>
              </a:defRPr>
            </a:lvl1pPr>
          </a:lstStyle>
          <a:p>
            <a:r>
              <a:rPr lang="en-US" dirty="0"/>
              <a:t>SLIDE TITLE GOES HERE</a:t>
            </a:r>
          </a:p>
        </p:txBody>
      </p:sp>
      <p:sp>
        <p:nvSpPr>
          <p:cNvPr id="12" name="Content Placeholder 2"/>
          <p:cNvSpPr>
            <a:spLocks noGrp="1"/>
          </p:cNvSpPr>
          <p:nvPr>
            <p:ph sz="half" idx="15"/>
          </p:nvPr>
        </p:nvSpPr>
        <p:spPr>
          <a:xfrm>
            <a:off x="609600" y="1797353"/>
            <a:ext cx="10972800" cy="4525963"/>
          </a:xfrm>
          <a:prstGeom prst="rect">
            <a:avLst/>
          </a:prstGeom>
        </p:spPr>
        <p:txBody>
          <a:bodyPr/>
          <a:lstStyle>
            <a:lvl1pPr>
              <a:buClr>
                <a:srgbClr val="AC0D1C"/>
              </a:buClr>
              <a:defRPr sz="3200">
                <a:solidFill>
                  <a:srgbClr val="434445"/>
                </a:solidFill>
                <a:latin typeface="Arial"/>
                <a:cs typeface="Arial"/>
              </a:defRPr>
            </a:lvl1pPr>
            <a:lvl2pPr>
              <a:buClr>
                <a:srgbClr val="AC0D1C"/>
              </a:buClr>
              <a:defRPr sz="2667">
                <a:solidFill>
                  <a:srgbClr val="434445"/>
                </a:solidFill>
                <a:latin typeface="Arial"/>
                <a:cs typeface="Arial"/>
              </a:defRPr>
            </a:lvl2pPr>
            <a:lvl3pPr>
              <a:buClr>
                <a:srgbClr val="AC0D1C"/>
              </a:buClr>
              <a:defRPr sz="2400">
                <a:solidFill>
                  <a:srgbClr val="434445"/>
                </a:solidFill>
                <a:latin typeface="Arial"/>
                <a:cs typeface="Arial"/>
              </a:defRPr>
            </a:lvl3pPr>
            <a:lvl4pPr>
              <a:buClr>
                <a:srgbClr val="AC0D1C"/>
              </a:buClr>
              <a:defRPr sz="2133">
                <a:solidFill>
                  <a:srgbClr val="434445"/>
                </a:solidFill>
                <a:latin typeface="Arial"/>
                <a:cs typeface="Arial"/>
              </a:defRPr>
            </a:lvl4pPr>
            <a:lvl5pPr>
              <a:buClr>
                <a:srgbClr val="AC0D1C"/>
              </a:buClr>
              <a:defRPr sz="2133">
                <a:solidFill>
                  <a:srgbClr val="434445"/>
                </a:solidFill>
                <a:latin typeface="Arial"/>
                <a:cs typeface="Aria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
          <p:cNvSpPr>
            <a:spLocks noGrp="1"/>
          </p:cNvSpPr>
          <p:nvPr>
            <p:ph type="body" idx="1" hasCustomPrompt="1"/>
          </p:nvPr>
        </p:nvSpPr>
        <p:spPr>
          <a:xfrm>
            <a:off x="609600" y="1056929"/>
            <a:ext cx="10972800" cy="639763"/>
          </a:xfrm>
          <a:prstGeom prst="rect">
            <a:avLst/>
          </a:prstGeom>
        </p:spPr>
        <p:txBody>
          <a:bodyPr anchor="b"/>
          <a:lstStyle>
            <a:lvl1pPr marL="0" indent="0">
              <a:buNone/>
              <a:defRPr sz="3200" b="1" baseline="0">
                <a:solidFill>
                  <a:srgbClr val="AC0D1C"/>
                </a:solidFill>
                <a:latin typeface="Arial"/>
                <a:cs typeface="Aria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a:t>
            </a:r>
            <a:r>
              <a:rPr lang="mr-IN" dirty="0"/>
              <a:t>–</a:t>
            </a:r>
            <a:r>
              <a:rPr lang="en-US" dirty="0"/>
              <a:t> optional subhead</a:t>
            </a:r>
          </a:p>
        </p:txBody>
      </p:sp>
      <p:sp>
        <p:nvSpPr>
          <p:cNvPr id="8" name="Footer Placeholder 5"/>
          <p:cNvSpPr>
            <a:spLocks noGrp="1"/>
          </p:cNvSpPr>
          <p:nvPr>
            <p:ph type="ftr" sz="quarter" idx="3"/>
          </p:nvPr>
        </p:nvSpPr>
        <p:spPr>
          <a:xfrm>
            <a:off x="7592109" y="6436501"/>
            <a:ext cx="3860800" cy="284687"/>
          </a:xfrm>
          <a:prstGeom prst="rect">
            <a:avLst/>
          </a:prstGeom>
        </p:spPr>
        <p:txBody>
          <a:bodyPr/>
          <a:lstStyle>
            <a:lvl1pPr>
              <a:defRPr sz="2000">
                <a:solidFill>
                  <a:srgbClr val="7F7F7F"/>
                </a:solidFill>
                <a:latin typeface="Arial"/>
                <a:cs typeface="Arial"/>
              </a:defRPr>
            </a:lvl1pPr>
          </a:lstStyle>
          <a:p>
            <a:endParaRPr lang="en-US" dirty="0"/>
          </a:p>
        </p:txBody>
      </p:sp>
      <p:sp>
        <p:nvSpPr>
          <p:cNvPr id="9" name="Date Placeholder 4"/>
          <p:cNvSpPr>
            <a:spLocks noGrp="1"/>
          </p:cNvSpPr>
          <p:nvPr>
            <p:ph type="dt" sz="half" idx="2"/>
          </p:nvPr>
        </p:nvSpPr>
        <p:spPr>
          <a:xfrm>
            <a:off x="290856" y="6436501"/>
            <a:ext cx="2844800" cy="284687"/>
          </a:xfrm>
          <a:prstGeom prst="rect">
            <a:avLst/>
          </a:prstGeom>
        </p:spPr>
        <p:txBody>
          <a:bodyPr/>
          <a:lstStyle>
            <a:lvl1pPr>
              <a:defRPr sz="2000">
                <a:solidFill>
                  <a:schemeClr val="bg1">
                    <a:lumMod val="50000"/>
                  </a:schemeClr>
                </a:solidFill>
                <a:latin typeface="Arial"/>
                <a:cs typeface="Arial"/>
              </a:defRPr>
            </a:lvl1pPr>
          </a:lstStyle>
          <a:p>
            <a:fld id="{7F38E57C-A788-F747-9550-6A69924AC59D}" type="datetimeFigureOut">
              <a:rPr lang="en-US" smtClean="0">
                <a:solidFill>
                  <a:prstClr val="white">
                    <a:lumMod val="50000"/>
                  </a:prstClr>
                </a:solidFill>
              </a:rPr>
              <a:pPr/>
              <a:t>12/15/2021</a:t>
            </a:fld>
            <a:endParaRPr lang="en-US" dirty="0">
              <a:solidFill>
                <a:prstClr val="white">
                  <a:lumMod val="50000"/>
                </a:prstClr>
              </a:solidFill>
            </a:endParaRPr>
          </a:p>
        </p:txBody>
      </p:sp>
    </p:spTree>
    <p:extLst>
      <p:ext uri="{BB962C8B-B14F-4D97-AF65-F5344CB8AC3E}">
        <p14:creationId xmlns:p14="http://schemas.microsoft.com/office/powerpoint/2010/main" val="2102610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09600" y="274639"/>
            <a:ext cx="10972800" cy="774523"/>
          </a:xfrm>
          <a:prstGeom prst="rect">
            <a:avLst/>
          </a:prstGeom>
        </p:spPr>
        <p:txBody>
          <a:bodyPr/>
          <a:lstStyle>
            <a:lvl1pPr algn="l">
              <a:defRPr sz="4267" b="1" i="0" u="none" cap="all" baseline="0">
                <a:solidFill>
                  <a:srgbClr val="434445"/>
                </a:solidFill>
                <a:latin typeface="Arial"/>
                <a:cs typeface="Arial"/>
              </a:defRPr>
            </a:lvl1pPr>
          </a:lstStyle>
          <a:p>
            <a:r>
              <a:rPr lang="en-US" dirty="0"/>
              <a:t>SLIDE TITLE GOES HERE</a:t>
            </a:r>
          </a:p>
        </p:txBody>
      </p:sp>
      <p:sp>
        <p:nvSpPr>
          <p:cNvPr id="5" name="Footer Placeholder 5"/>
          <p:cNvSpPr>
            <a:spLocks noGrp="1"/>
          </p:cNvSpPr>
          <p:nvPr>
            <p:ph type="ftr" sz="quarter" idx="3"/>
          </p:nvPr>
        </p:nvSpPr>
        <p:spPr>
          <a:xfrm>
            <a:off x="7592109" y="6436501"/>
            <a:ext cx="3860800" cy="284687"/>
          </a:xfrm>
          <a:prstGeom prst="rect">
            <a:avLst/>
          </a:prstGeom>
        </p:spPr>
        <p:txBody>
          <a:bodyPr/>
          <a:lstStyle>
            <a:lvl1pPr>
              <a:defRPr sz="2000">
                <a:solidFill>
                  <a:srgbClr val="7F7F7F"/>
                </a:solidFill>
                <a:latin typeface="Arial"/>
                <a:cs typeface="Arial"/>
              </a:defRPr>
            </a:lvl1pPr>
          </a:lstStyle>
          <a:p>
            <a:endParaRPr lang="en-US" dirty="0"/>
          </a:p>
        </p:txBody>
      </p:sp>
      <p:sp>
        <p:nvSpPr>
          <p:cNvPr id="9" name="Date Placeholder 4"/>
          <p:cNvSpPr>
            <a:spLocks noGrp="1"/>
          </p:cNvSpPr>
          <p:nvPr>
            <p:ph type="dt" sz="half" idx="2"/>
          </p:nvPr>
        </p:nvSpPr>
        <p:spPr>
          <a:xfrm>
            <a:off x="290856" y="6436501"/>
            <a:ext cx="2844800" cy="284687"/>
          </a:xfrm>
          <a:prstGeom prst="rect">
            <a:avLst/>
          </a:prstGeom>
        </p:spPr>
        <p:txBody>
          <a:bodyPr/>
          <a:lstStyle>
            <a:lvl1pPr>
              <a:defRPr sz="2000">
                <a:solidFill>
                  <a:schemeClr val="bg1">
                    <a:lumMod val="50000"/>
                  </a:schemeClr>
                </a:solidFill>
                <a:latin typeface="Arial"/>
                <a:cs typeface="Arial"/>
              </a:defRPr>
            </a:lvl1pPr>
          </a:lstStyle>
          <a:p>
            <a:fld id="{7F38E57C-A788-F747-9550-6A69924AC59D}" type="datetimeFigureOut">
              <a:rPr lang="en-US" smtClean="0">
                <a:solidFill>
                  <a:prstClr val="white">
                    <a:lumMod val="50000"/>
                  </a:prstClr>
                </a:solidFill>
              </a:rPr>
              <a:pPr/>
              <a:t>12/15/2021</a:t>
            </a:fld>
            <a:endParaRPr lang="en-US" dirty="0">
              <a:solidFill>
                <a:prstClr val="white">
                  <a:lumMod val="50000"/>
                </a:prstClr>
              </a:solidFill>
            </a:endParaRPr>
          </a:p>
        </p:txBody>
      </p:sp>
    </p:spTree>
    <p:extLst>
      <p:ext uri="{BB962C8B-B14F-4D97-AF65-F5344CB8AC3E}">
        <p14:creationId xmlns:p14="http://schemas.microsoft.com/office/powerpoint/2010/main" val="569875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Footer Placeholder 5"/>
          <p:cNvSpPr>
            <a:spLocks noGrp="1"/>
          </p:cNvSpPr>
          <p:nvPr>
            <p:ph type="ftr" sz="quarter" idx="3"/>
          </p:nvPr>
        </p:nvSpPr>
        <p:spPr>
          <a:xfrm>
            <a:off x="7592109" y="6436501"/>
            <a:ext cx="3860800" cy="284687"/>
          </a:xfrm>
          <a:prstGeom prst="rect">
            <a:avLst/>
          </a:prstGeom>
        </p:spPr>
        <p:txBody>
          <a:bodyPr/>
          <a:lstStyle>
            <a:lvl1pPr>
              <a:defRPr sz="2000">
                <a:solidFill>
                  <a:srgbClr val="7F7F7F"/>
                </a:solidFill>
                <a:latin typeface="Arial"/>
                <a:cs typeface="Arial"/>
              </a:defRPr>
            </a:lvl1pPr>
          </a:lstStyle>
          <a:p>
            <a:endParaRPr lang="en-US" dirty="0"/>
          </a:p>
        </p:txBody>
      </p:sp>
      <p:sp>
        <p:nvSpPr>
          <p:cNvPr id="5" name="Date Placeholder 4"/>
          <p:cNvSpPr>
            <a:spLocks noGrp="1"/>
          </p:cNvSpPr>
          <p:nvPr>
            <p:ph type="dt" sz="half" idx="2"/>
          </p:nvPr>
        </p:nvSpPr>
        <p:spPr>
          <a:xfrm>
            <a:off x="290856" y="6436501"/>
            <a:ext cx="2844800" cy="284687"/>
          </a:xfrm>
          <a:prstGeom prst="rect">
            <a:avLst/>
          </a:prstGeom>
        </p:spPr>
        <p:txBody>
          <a:bodyPr/>
          <a:lstStyle>
            <a:lvl1pPr>
              <a:defRPr sz="2000">
                <a:solidFill>
                  <a:schemeClr val="bg1">
                    <a:lumMod val="50000"/>
                  </a:schemeClr>
                </a:solidFill>
                <a:latin typeface="Arial"/>
                <a:cs typeface="Arial"/>
              </a:defRPr>
            </a:lvl1pPr>
          </a:lstStyle>
          <a:p>
            <a:fld id="{7F38E57C-A788-F747-9550-6A69924AC59D}" type="datetimeFigureOut">
              <a:rPr lang="en-US" smtClean="0">
                <a:solidFill>
                  <a:prstClr val="white">
                    <a:lumMod val="50000"/>
                  </a:prstClr>
                </a:solidFill>
              </a:rPr>
              <a:pPr/>
              <a:t>12/15/2021</a:t>
            </a:fld>
            <a:endParaRPr lang="en-US" dirty="0">
              <a:solidFill>
                <a:prstClr val="white">
                  <a:lumMod val="50000"/>
                </a:prstClr>
              </a:solidFill>
            </a:endParaRPr>
          </a:p>
        </p:txBody>
      </p:sp>
    </p:spTree>
    <p:extLst>
      <p:ext uri="{BB962C8B-B14F-4D97-AF65-F5344CB8AC3E}">
        <p14:creationId xmlns:p14="http://schemas.microsoft.com/office/powerpoint/2010/main" val="797782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961983"/>
            <a:ext cx="5386917" cy="639763"/>
          </a:xfrm>
          <a:prstGeom prst="rect">
            <a:avLst/>
          </a:prstGeom>
        </p:spPr>
        <p:txBody>
          <a:bodyPr anchor="b"/>
          <a:lstStyle>
            <a:lvl1pPr marL="0" indent="0">
              <a:buNone/>
              <a:defRPr sz="2667" b="1">
                <a:solidFill>
                  <a:srgbClr val="AC0D1C"/>
                </a:solidFill>
                <a:latin typeface="Arial"/>
                <a:cs typeface="Aria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09600" y="1601745"/>
            <a:ext cx="5386917" cy="3951288"/>
          </a:xfrm>
          <a:prstGeom prst="rect">
            <a:avLst/>
          </a:prstGeom>
        </p:spPr>
        <p:txBody>
          <a:bodyPr/>
          <a:lstStyle>
            <a:lvl1pPr>
              <a:buClr>
                <a:srgbClr val="AC0D1C"/>
              </a:buClr>
              <a:defRPr sz="2667">
                <a:solidFill>
                  <a:srgbClr val="434445"/>
                </a:solidFill>
                <a:latin typeface="Arial"/>
                <a:cs typeface="Arial"/>
              </a:defRPr>
            </a:lvl1pPr>
            <a:lvl2pPr>
              <a:buClr>
                <a:srgbClr val="AC0D1C"/>
              </a:buClr>
              <a:defRPr sz="2400">
                <a:solidFill>
                  <a:srgbClr val="434445"/>
                </a:solidFill>
                <a:latin typeface="Arial"/>
                <a:cs typeface="Arial"/>
              </a:defRPr>
            </a:lvl2pPr>
            <a:lvl3pPr>
              <a:buClr>
                <a:srgbClr val="AC0D1C"/>
              </a:buClr>
              <a:defRPr sz="2400">
                <a:solidFill>
                  <a:srgbClr val="434445"/>
                </a:solidFill>
                <a:latin typeface="Arial"/>
                <a:cs typeface="Arial"/>
              </a:defRPr>
            </a:lvl3pPr>
            <a:lvl4pPr>
              <a:buClr>
                <a:srgbClr val="AC0D1C"/>
              </a:buClr>
              <a:defRPr sz="2133">
                <a:solidFill>
                  <a:srgbClr val="434445"/>
                </a:solidFill>
                <a:latin typeface="Arial"/>
                <a:cs typeface="Arial"/>
              </a:defRPr>
            </a:lvl4pPr>
            <a:lvl5pPr>
              <a:buClr>
                <a:srgbClr val="AC0D1C"/>
              </a:buClr>
              <a:defRPr sz="2133">
                <a:solidFill>
                  <a:srgbClr val="434445"/>
                </a:solidFill>
                <a:latin typeface="Arial"/>
                <a:cs typeface="Aria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961983"/>
            <a:ext cx="5389033" cy="639763"/>
          </a:xfrm>
          <a:prstGeom prst="rect">
            <a:avLst/>
          </a:prstGeom>
        </p:spPr>
        <p:txBody>
          <a:bodyPr anchor="b"/>
          <a:lstStyle>
            <a:lvl1pPr marL="0" indent="0">
              <a:buNone/>
              <a:defRPr sz="2667" b="1">
                <a:solidFill>
                  <a:srgbClr val="AC0D1C"/>
                </a:solidFill>
                <a:latin typeface="Arial"/>
                <a:cs typeface="Aria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69" y="1601745"/>
            <a:ext cx="5389033" cy="3951288"/>
          </a:xfrm>
          <a:prstGeom prst="rect">
            <a:avLst/>
          </a:prstGeom>
        </p:spPr>
        <p:txBody>
          <a:bodyPr/>
          <a:lstStyle>
            <a:lvl1pPr marL="457189" marR="0" indent="-457189" algn="l" defTabSz="609585" rtl="0" eaLnBrk="1" fontAlgn="auto" latinLnBrk="0" hangingPunct="1">
              <a:lnSpc>
                <a:spcPct val="100000"/>
              </a:lnSpc>
              <a:spcBef>
                <a:spcPct val="20000"/>
              </a:spcBef>
              <a:spcAft>
                <a:spcPts val="0"/>
              </a:spcAft>
              <a:buClr>
                <a:srgbClr val="AC0D1C"/>
              </a:buClr>
              <a:buSzTx/>
              <a:buFont typeface="Arial"/>
              <a:buChar char="•"/>
              <a:tabLst/>
              <a:defRPr sz="2667">
                <a:latin typeface="Arial"/>
                <a:cs typeface="Arial"/>
              </a:defRPr>
            </a:lvl1pPr>
            <a:lvl2pPr marL="990575" marR="0" indent="-380990" algn="l" defTabSz="609585" rtl="0" eaLnBrk="1" fontAlgn="auto" latinLnBrk="0" hangingPunct="1">
              <a:lnSpc>
                <a:spcPct val="100000"/>
              </a:lnSpc>
              <a:spcBef>
                <a:spcPct val="20000"/>
              </a:spcBef>
              <a:spcAft>
                <a:spcPts val="0"/>
              </a:spcAft>
              <a:buClr>
                <a:srgbClr val="AC0D1C"/>
              </a:buClr>
              <a:buSzTx/>
              <a:buFont typeface="Arial"/>
              <a:buChar char="–"/>
              <a:tabLst/>
              <a:defRPr sz="2400">
                <a:latin typeface="Arial"/>
                <a:cs typeface="Arial"/>
              </a:defRPr>
            </a:lvl2pPr>
            <a:lvl3pPr marL="1523962" marR="0" indent="-304792" algn="l" defTabSz="609585" rtl="0" eaLnBrk="1" fontAlgn="auto" latinLnBrk="0" hangingPunct="1">
              <a:lnSpc>
                <a:spcPct val="100000"/>
              </a:lnSpc>
              <a:spcBef>
                <a:spcPct val="20000"/>
              </a:spcBef>
              <a:spcAft>
                <a:spcPts val="0"/>
              </a:spcAft>
              <a:buClr>
                <a:srgbClr val="AC0D1C"/>
              </a:buClr>
              <a:buSzTx/>
              <a:buFont typeface="Arial"/>
              <a:buChar char="•"/>
              <a:tabLst/>
              <a:defRPr sz="2400">
                <a:latin typeface="Arial"/>
                <a:cs typeface="Arial"/>
              </a:defRPr>
            </a:lvl3pPr>
            <a:lvl4pPr marL="2133547" marR="0" indent="-304792" algn="l" defTabSz="609585" rtl="0" eaLnBrk="1" fontAlgn="auto" latinLnBrk="0" hangingPunct="1">
              <a:lnSpc>
                <a:spcPct val="100000"/>
              </a:lnSpc>
              <a:spcBef>
                <a:spcPct val="20000"/>
              </a:spcBef>
              <a:spcAft>
                <a:spcPts val="0"/>
              </a:spcAft>
              <a:buClr>
                <a:srgbClr val="AC0D1C"/>
              </a:buClr>
              <a:buSzTx/>
              <a:buFont typeface="Arial"/>
              <a:buChar char="–"/>
              <a:tabLst/>
              <a:defRPr sz="2133">
                <a:latin typeface="Arial"/>
                <a:cs typeface="Arial"/>
              </a:defRPr>
            </a:lvl4pPr>
            <a:lvl5pPr marL="2743131" marR="0" indent="-304792" algn="l" defTabSz="609585" rtl="0" eaLnBrk="1" fontAlgn="auto" latinLnBrk="0" hangingPunct="1">
              <a:lnSpc>
                <a:spcPct val="100000"/>
              </a:lnSpc>
              <a:spcBef>
                <a:spcPct val="20000"/>
              </a:spcBef>
              <a:spcAft>
                <a:spcPts val="0"/>
              </a:spcAft>
              <a:buClr>
                <a:srgbClr val="AC0D1C"/>
              </a:buClr>
              <a:buSzTx/>
              <a:buFont typeface="Arial"/>
              <a:buChar char="»"/>
              <a:tabLst/>
              <a:defRPr sz="2133">
                <a:latin typeface="Arial"/>
                <a:cs typeface="Arial"/>
              </a:defRPr>
            </a:lvl5pPr>
            <a:lvl6pPr>
              <a:defRPr sz="2133"/>
            </a:lvl6pPr>
            <a:lvl7pPr>
              <a:defRPr sz="2133"/>
            </a:lvl7pPr>
            <a:lvl8pPr>
              <a:defRPr sz="2133"/>
            </a:lvl8pPr>
            <a:lvl9pPr>
              <a:defRPr sz="2133"/>
            </a:lvl9pPr>
          </a:lstStyle>
          <a:p>
            <a:pPr marL="457189" marR="0" lvl="0" indent="-457189" algn="l" defTabSz="609585" rtl="0" eaLnBrk="1" fontAlgn="auto" latinLnBrk="0" hangingPunct="1">
              <a:lnSpc>
                <a:spcPct val="100000"/>
              </a:lnSpc>
              <a:spcBef>
                <a:spcPct val="20000"/>
              </a:spcBef>
              <a:spcAft>
                <a:spcPts val="0"/>
              </a:spcAft>
              <a:buClrTx/>
              <a:buSzTx/>
              <a:buFont typeface="Arial"/>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txBox="1">
            <a:spLocks/>
          </p:cNvSpPr>
          <p:nvPr userDrawn="1"/>
        </p:nvSpPr>
        <p:spPr>
          <a:xfrm>
            <a:off x="609600" y="274639"/>
            <a:ext cx="10972800" cy="774523"/>
          </a:xfrm>
          <a:prstGeom prst="rect">
            <a:avLst/>
          </a:prstGeom>
        </p:spPr>
        <p:txBody>
          <a:bodyPr/>
          <a:lstStyle>
            <a:lvl1pPr algn="l" defTabSz="457200" rtl="0" eaLnBrk="1" latinLnBrk="0" hangingPunct="1">
              <a:spcBef>
                <a:spcPct val="0"/>
              </a:spcBef>
              <a:buNone/>
              <a:defRPr sz="3600" b="1" i="0" u="none" kern="1200" cap="all" baseline="0">
                <a:solidFill>
                  <a:srgbClr val="434445"/>
                </a:solidFill>
                <a:latin typeface="Arial"/>
                <a:ea typeface="+mj-ea"/>
                <a:cs typeface="Arial"/>
              </a:defRPr>
            </a:lvl1pPr>
          </a:lstStyle>
          <a:p>
            <a:r>
              <a:rPr lang="en-US" sz="4267" dirty="0"/>
              <a:t>SLIDE TITLE GOES HERE</a:t>
            </a:r>
          </a:p>
        </p:txBody>
      </p:sp>
      <p:sp>
        <p:nvSpPr>
          <p:cNvPr id="9" name="Footer Placeholder 5"/>
          <p:cNvSpPr>
            <a:spLocks noGrp="1"/>
          </p:cNvSpPr>
          <p:nvPr>
            <p:ph type="ftr" sz="quarter" idx="10"/>
          </p:nvPr>
        </p:nvSpPr>
        <p:spPr>
          <a:xfrm>
            <a:off x="7592109" y="6436501"/>
            <a:ext cx="3860800" cy="284687"/>
          </a:xfrm>
          <a:prstGeom prst="rect">
            <a:avLst/>
          </a:prstGeom>
        </p:spPr>
        <p:txBody>
          <a:bodyPr/>
          <a:lstStyle>
            <a:lvl1pPr>
              <a:defRPr sz="2000">
                <a:solidFill>
                  <a:srgbClr val="7F7F7F"/>
                </a:solidFill>
                <a:latin typeface="Arial"/>
                <a:cs typeface="Arial"/>
              </a:defRPr>
            </a:lvl1pPr>
          </a:lstStyle>
          <a:p>
            <a:endParaRPr lang="en-US" dirty="0"/>
          </a:p>
        </p:txBody>
      </p:sp>
      <p:sp>
        <p:nvSpPr>
          <p:cNvPr id="13" name="Date Placeholder 4"/>
          <p:cNvSpPr>
            <a:spLocks noGrp="1"/>
          </p:cNvSpPr>
          <p:nvPr>
            <p:ph type="dt" sz="half" idx="11"/>
          </p:nvPr>
        </p:nvSpPr>
        <p:spPr>
          <a:xfrm>
            <a:off x="290856" y="6436501"/>
            <a:ext cx="2844800" cy="284687"/>
          </a:xfrm>
          <a:prstGeom prst="rect">
            <a:avLst/>
          </a:prstGeom>
        </p:spPr>
        <p:txBody>
          <a:bodyPr/>
          <a:lstStyle>
            <a:lvl1pPr>
              <a:defRPr sz="2000">
                <a:solidFill>
                  <a:schemeClr val="bg1">
                    <a:lumMod val="50000"/>
                  </a:schemeClr>
                </a:solidFill>
                <a:latin typeface="Arial"/>
                <a:cs typeface="Arial"/>
              </a:defRPr>
            </a:lvl1pPr>
          </a:lstStyle>
          <a:p>
            <a:fld id="{7F38E57C-A788-F747-9550-6A69924AC59D}" type="datetimeFigureOut">
              <a:rPr lang="en-US" smtClean="0">
                <a:solidFill>
                  <a:prstClr val="white">
                    <a:lumMod val="50000"/>
                  </a:prstClr>
                </a:solidFill>
              </a:rPr>
              <a:pPr/>
              <a:t>12/15/2021</a:t>
            </a:fld>
            <a:endParaRPr lang="en-US" dirty="0">
              <a:solidFill>
                <a:prstClr val="white">
                  <a:lumMod val="50000"/>
                </a:prstClr>
              </a:solidFill>
            </a:endParaRPr>
          </a:p>
        </p:txBody>
      </p:sp>
    </p:spTree>
    <p:extLst>
      <p:ext uri="{BB962C8B-B14F-4D97-AF65-F5344CB8AC3E}">
        <p14:creationId xmlns:p14="http://schemas.microsoft.com/office/powerpoint/2010/main" val="1319608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92DE4A-14DB-48A3-8A7D-222334D55EAE}" type="datetimeFigureOut">
              <a:rPr lang="en-US" smtClean="0"/>
              <a:t>12/15/2021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270386-1CF2-4746-83ED-567D2862729C}" type="slidenum">
              <a:rPr lang="en-US" smtClean="0"/>
              <a:t>‹#›</a:t>
            </a:fld>
            <a:endParaRPr lang="en-US" dirty="0"/>
          </a:p>
        </p:txBody>
      </p:sp>
    </p:spTree>
    <p:extLst>
      <p:ext uri="{BB962C8B-B14F-4D97-AF65-F5344CB8AC3E}">
        <p14:creationId xmlns:p14="http://schemas.microsoft.com/office/powerpoint/2010/main" val="40823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92DE4A-14DB-48A3-8A7D-222334D55EAE}" type="datetimeFigureOut">
              <a:rPr lang="en-US" smtClean="0"/>
              <a:t>12/15/2021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270386-1CF2-4746-83ED-567D2862729C}" type="slidenum">
              <a:rPr lang="en-US" smtClean="0"/>
              <a:t>‹#›</a:t>
            </a:fld>
            <a:endParaRPr lang="en-US" dirty="0"/>
          </a:p>
        </p:txBody>
      </p:sp>
    </p:spTree>
    <p:extLst>
      <p:ext uri="{BB962C8B-B14F-4D97-AF65-F5344CB8AC3E}">
        <p14:creationId xmlns:p14="http://schemas.microsoft.com/office/powerpoint/2010/main" val="663783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92DE4A-14DB-48A3-8A7D-222334D55EAE}" type="datetimeFigureOut">
              <a:rPr lang="en-US" smtClean="0"/>
              <a:t>12/15/2021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270386-1CF2-4746-83ED-567D2862729C}" type="slidenum">
              <a:rPr lang="en-US" smtClean="0"/>
              <a:t>‹#›</a:t>
            </a:fld>
            <a:endParaRPr lang="en-US" dirty="0"/>
          </a:p>
        </p:txBody>
      </p:sp>
    </p:spTree>
    <p:extLst>
      <p:ext uri="{BB962C8B-B14F-4D97-AF65-F5344CB8AC3E}">
        <p14:creationId xmlns:p14="http://schemas.microsoft.com/office/powerpoint/2010/main" val="3801320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92DE4A-14DB-48A3-8A7D-222334D55EAE}" type="datetimeFigureOut">
              <a:rPr lang="en-US" smtClean="0"/>
              <a:t>12/15/2021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1270386-1CF2-4746-83ED-567D2862729C}" type="slidenum">
              <a:rPr lang="en-US" smtClean="0"/>
              <a:t>‹#›</a:t>
            </a:fld>
            <a:endParaRPr lang="en-US" dirty="0"/>
          </a:p>
        </p:txBody>
      </p:sp>
    </p:spTree>
    <p:extLst>
      <p:ext uri="{BB962C8B-B14F-4D97-AF65-F5344CB8AC3E}">
        <p14:creationId xmlns:p14="http://schemas.microsoft.com/office/powerpoint/2010/main" val="4245686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92DE4A-14DB-48A3-8A7D-222334D55EAE}" type="datetimeFigureOut">
              <a:rPr lang="en-US" smtClean="0"/>
              <a:t>12/15/2021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1270386-1CF2-4746-83ED-567D2862729C}" type="slidenum">
              <a:rPr lang="en-US" smtClean="0"/>
              <a:t>‹#›</a:t>
            </a:fld>
            <a:endParaRPr lang="en-US" dirty="0"/>
          </a:p>
        </p:txBody>
      </p:sp>
    </p:spTree>
    <p:extLst>
      <p:ext uri="{BB962C8B-B14F-4D97-AF65-F5344CB8AC3E}">
        <p14:creationId xmlns:p14="http://schemas.microsoft.com/office/powerpoint/2010/main" val="3116244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92DE4A-14DB-48A3-8A7D-222334D55EAE}" type="datetimeFigureOut">
              <a:rPr lang="en-US" smtClean="0"/>
              <a:t>12/15/2021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1270386-1CF2-4746-83ED-567D2862729C}" type="slidenum">
              <a:rPr lang="en-US" smtClean="0"/>
              <a:t>‹#›</a:t>
            </a:fld>
            <a:endParaRPr lang="en-US" dirty="0"/>
          </a:p>
        </p:txBody>
      </p:sp>
    </p:spTree>
    <p:extLst>
      <p:ext uri="{BB962C8B-B14F-4D97-AF65-F5344CB8AC3E}">
        <p14:creationId xmlns:p14="http://schemas.microsoft.com/office/powerpoint/2010/main" val="670643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92DE4A-14DB-48A3-8A7D-222334D55EAE}" type="datetimeFigureOut">
              <a:rPr lang="en-US" smtClean="0"/>
              <a:t>12/15/2021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270386-1CF2-4746-83ED-567D2862729C}" type="slidenum">
              <a:rPr lang="en-US" smtClean="0"/>
              <a:t>‹#›</a:t>
            </a:fld>
            <a:endParaRPr lang="en-US" dirty="0"/>
          </a:p>
        </p:txBody>
      </p:sp>
    </p:spTree>
    <p:extLst>
      <p:ext uri="{BB962C8B-B14F-4D97-AF65-F5344CB8AC3E}">
        <p14:creationId xmlns:p14="http://schemas.microsoft.com/office/powerpoint/2010/main" val="3407079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92DE4A-14DB-48A3-8A7D-222334D55EAE}" type="datetimeFigureOut">
              <a:rPr lang="en-US" smtClean="0"/>
              <a:t>12/15/2021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270386-1CF2-4746-83ED-567D2862729C}" type="slidenum">
              <a:rPr lang="en-US" smtClean="0"/>
              <a:t>‹#›</a:t>
            </a:fld>
            <a:endParaRPr lang="en-US" dirty="0"/>
          </a:p>
        </p:txBody>
      </p:sp>
    </p:spTree>
    <p:extLst>
      <p:ext uri="{BB962C8B-B14F-4D97-AF65-F5344CB8AC3E}">
        <p14:creationId xmlns:p14="http://schemas.microsoft.com/office/powerpoint/2010/main" val="380057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1.jp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92DE4A-14DB-48A3-8A7D-222334D55EAE}" type="datetimeFigureOut">
              <a:rPr lang="en-US" smtClean="0"/>
              <a:t>12/15/2021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270386-1CF2-4746-83ED-567D2862729C}" type="slidenum">
              <a:rPr lang="en-US" smtClean="0"/>
              <a:t>‹#›</a:t>
            </a:fld>
            <a:endParaRPr lang="en-US" dirty="0"/>
          </a:p>
        </p:txBody>
      </p:sp>
    </p:spTree>
    <p:extLst>
      <p:ext uri="{BB962C8B-B14F-4D97-AF65-F5344CB8AC3E}">
        <p14:creationId xmlns:p14="http://schemas.microsoft.com/office/powerpoint/2010/main" val="739532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4" name="Slide Number Placeholder 6"/>
          <p:cNvSpPr txBox="1">
            <a:spLocks/>
          </p:cNvSpPr>
          <p:nvPr userDrawn="1"/>
        </p:nvSpPr>
        <p:spPr>
          <a:xfrm>
            <a:off x="10963884" y="6436500"/>
            <a:ext cx="107405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80000"/>
              </a:lnSpc>
            </a:pPr>
            <a:fld id="{8895E675-C0F5-6543-8E50-2814DA1C8B6E}" type="slidenum">
              <a:rPr lang="en-US" sz="2000" smtClean="0">
                <a:solidFill>
                  <a:srgbClr val="7F7F7F"/>
                </a:solidFill>
                <a:latin typeface="Arial"/>
                <a:cs typeface="Arial"/>
              </a:rPr>
              <a:pPr algn="r">
                <a:lnSpc>
                  <a:spcPct val="80000"/>
                </a:lnSpc>
              </a:pPr>
              <a:t>‹#›</a:t>
            </a:fld>
            <a:endParaRPr lang="en-US" sz="2000" dirty="0">
              <a:solidFill>
                <a:srgbClr val="7F7F7F"/>
              </a:solidFill>
              <a:latin typeface="Arial"/>
              <a:cs typeface="Arial"/>
            </a:endParaRPr>
          </a:p>
        </p:txBody>
      </p:sp>
      <p:sp>
        <p:nvSpPr>
          <p:cNvPr id="5" name="Date Placeholder 4"/>
          <p:cNvSpPr>
            <a:spLocks noGrp="1"/>
          </p:cNvSpPr>
          <p:nvPr>
            <p:ph type="dt" sz="half" idx="2"/>
          </p:nvPr>
        </p:nvSpPr>
        <p:spPr>
          <a:xfrm>
            <a:off x="290856" y="6436501"/>
            <a:ext cx="2844800" cy="284687"/>
          </a:xfrm>
          <a:prstGeom prst="rect">
            <a:avLst/>
          </a:prstGeom>
        </p:spPr>
        <p:txBody>
          <a:bodyPr/>
          <a:lstStyle>
            <a:lvl1pPr>
              <a:lnSpc>
                <a:spcPct val="80000"/>
              </a:lnSpc>
              <a:defRPr sz="2000">
                <a:solidFill>
                  <a:schemeClr val="bg1">
                    <a:lumMod val="50000"/>
                  </a:schemeClr>
                </a:solidFill>
                <a:latin typeface="Arial"/>
                <a:cs typeface="Arial"/>
              </a:defRPr>
            </a:lvl1pPr>
          </a:lstStyle>
          <a:p>
            <a:pPr defTabSz="609585"/>
            <a:fld id="{7F38E57C-A788-F747-9550-6A69924AC59D}" type="datetimeFigureOut">
              <a:rPr lang="en-US" smtClean="0">
                <a:solidFill>
                  <a:prstClr val="white">
                    <a:lumMod val="50000"/>
                  </a:prstClr>
                </a:solidFill>
              </a:rPr>
              <a:pPr defTabSz="609585"/>
              <a:t>12/15/2021</a:t>
            </a:fld>
            <a:endParaRPr lang="en-US" dirty="0">
              <a:solidFill>
                <a:prstClr val="white">
                  <a:lumMod val="50000"/>
                </a:prstClr>
              </a:solidFill>
            </a:endParaRPr>
          </a:p>
        </p:txBody>
      </p:sp>
      <p:sp>
        <p:nvSpPr>
          <p:cNvPr id="6" name="Footer Placeholder 5"/>
          <p:cNvSpPr>
            <a:spLocks noGrp="1"/>
          </p:cNvSpPr>
          <p:nvPr>
            <p:ph type="ftr" sz="quarter" idx="3"/>
          </p:nvPr>
        </p:nvSpPr>
        <p:spPr>
          <a:xfrm>
            <a:off x="7592109" y="6436501"/>
            <a:ext cx="3860800" cy="284687"/>
          </a:xfrm>
          <a:prstGeom prst="rect">
            <a:avLst/>
          </a:prstGeom>
        </p:spPr>
        <p:txBody>
          <a:bodyPr/>
          <a:lstStyle>
            <a:lvl1pPr>
              <a:lnSpc>
                <a:spcPct val="80000"/>
              </a:lnSpc>
              <a:defRPr sz="2000">
                <a:solidFill>
                  <a:srgbClr val="7F7F7F"/>
                </a:solidFill>
                <a:latin typeface="Arial"/>
                <a:cs typeface="Arial"/>
              </a:defRPr>
            </a:lvl1pPr>
          </a:lstStyle>
          <a:p>
            <a:pPr defTabSz="609585"/>
            <a:endParaRPr lang="en-US" dirty="0"/>
          </a:p>
        </p:txBody>
      </p:sp>
      <p:sp>
        <p:nvSpPr>
          <p:cNvPr id="7" name="Slide Number Placeholder 6"/>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609585"/>
            <a:fld id="{8EA43C24-870D-D440-AED7-D2226A4A8CF1}" type="slidenum">
              <a:rPr lang="en-US" smtClean="0">
                <a:solidFill>
                  <a:prstClr val="black">
                    <a:tint val="75000"/>
                  </a:prstClr>
                </a:solidFill>
              </a:rPr>
              <a:pPr defTabSz="609585"/>
              <a:t>‹#›</a:t>
            </a:fld>
            <a:endParaRPr lang="en-US" dirty="0">
              <a:solidFill>
                <a:prstClr val="black">
                  <a:tint val="75000"/>
                </a:prstClr>
              </a:solidFill>
            </a:endParaRPr>
          </a:p>
        </p:txBody>
      </p:sp>
    </p:spTree>
    <p:extLst>
      <p:ext uri="{BB962C8B-B14F-4D97-AF65-F5344CB8AC3E}">
        <p14:creationId xmlns:p14="http://schemas.microsoft.com/office/powerpoint/2010/main" val="343001045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dchealth.dc.gov/sites/default/files/dc/sites/doh/publication/attachments/Chapter%2070%20Social%20Work%207-5-2019.pdf"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mailto:latrice.herndon@dc.gov"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hyperlink" Target="mailto:mavis.azariah@dc.gov" TargetMode="External"/><Relationship Id="rId4" Type="http://schemas.openxmlformats.org/officeDocument/2006/relationships/hyperlink" Target="mailto:dcbosw@dc.gov"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doh.force.com/dchealthrenewals/s/portal-page" TargetMode="External"/><Relationship Id="rId7" Type="http://schemas.openxmlformats.org/officeDocument/2006/relationships/hyperlink" Target="https://www.clinicalsocialworkassociation.org/"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hyperlink" Target="https://www.aswb.org/" TargetMode="External"/><Relationship Id="rId5" Type="http://schemas.openxmlformats.org/officeDocument/2006/relationships/hyperlink" Target="https://www.socialworkers.org/newhomepage" TargetMode="External"/><Relationship Id="rId4" Type="http://schemas.openxmlformats.org/officeDocument/2006/relationships/hyperlink" Target="https://dchealth.dc.gov/node/161602" TargetMode="External"/><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dirty="0"/>
              <a:t>Social Work Licensing</a:t>
            </a:r>
          </a:p>
        </p:txBody>
      </p:sp>
      <p:sp>
        <p:nvSpPr>
          <p:cNvPr id="5" name="Subtitle 2"/>
          <p:cNvSpPr txBox="1">
            <a:spLocks/>
          </p:cNvSpPr>
          <p:nvPr/>
        </p:nvSpPr>
        <p:spPr>
          <a:xfrm>
            <a:off x="2515378" y="4153017"/>
            <a:ext cx="6400800" cy="696975"/>
          </a:xfrm>
          <a:prstGeom prst="rect">
            <a:avLst/>
          </a:prstGeom>
        </p:spPr>
        <p:txBody>
          <a:bodyPr>
            <a:normAutofit fontScale="70000" lnSpcReduction="20000"/>
          </a:bodyPr>
          <a:lstStyle>
            <a:lvl1pPr marL="0" indent="0" algn="l" defTabSz="609585" rtl="0" eaLnBrk="1" latinLnBrk="0" hangingPunct="1">
              <a:spcBef>
                <a:spcPct val="20000"/>
              </a:spcBef>
              <a:buFont typeface="Arial"/>
              <a:buNone/>
              <a:defRPr sz="3200" b="0" i="0" kern="1200" baseline="0">
                <a:solidFill>
                  <a:schemeClr val="tx1">
                    <a:tint val="75000"/>
                  </a:schemeClr>
                </a:solidFill>
                <a:latin typeface="Arial"/>
                <a:ea typeface="+mn-ea"/>
                <a:cs typeface="Arial"/>
              </a:defRPr>
            </a:lvl1pPr>
            <a:lvl2pPr marL="609585" indent="0" algn="ctr" defTabSz="609585" rtl="0" eaLnBrk="1" latinLnBrk="0" hangingPunct="1">
              <a:spcBef>
                <a:spcPct val="20000"/>
              </a:spcBef>
              <a:buFont typeface="Arial"/>
              <a:buNone/>
              <a:defRPr sz="3733" kern="1200">
                <a:solidFill>
                  <a:schemeClr val="tx1">
                    <a:tint val="75000"/>
                  </a:schemeClr>
                </a:solidFill>
                <a:latin typeface="+mn-lt"/>
                <a:ea typeface="+mn-ea"/>
                <a:cs typeface="+mn-cs"/>
              </a:defRPr>
            </a:lvl2pPr>
            <a:lvl3pPr marL="1219170" indent="0" algn="ctr" defTabSz="609585" rtl="0" eaLnBrk="1" latinLnBrk="0" hangingPunct="1">
              <a:spcBef>
                <a:spcPct val="20000"/>
              </a:spcBef>
              <a:buFont typeface="Arial"/>
              <a:buNone/>
              <a:defRPr sz="3200" kern="1200">
                <a:solidFill>
                  <a:schemeClr val="tx1">
                    <a:tint val="75000"/>
                  </a:schemeClr>
                </a:solidFill>
                <a:latin typeface="+mn-lt"/>
                <a:ea typeface="+mn-ea"/>
                <a:cs typeface="+mn-cs"/>
              </a:defRPr>
            </a:lvl3pPr>
            <a:lvl4pPr marL="182875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4pPr>
            <a:lvl5pPr marL="243833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5pPr>
            <a:lvl6pPr marL="304792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6pPr>
            <a:lvl7pPr marL="365750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7pPr>
            <a:lvl8pPr marL="4267093"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8pPr>
            <a:lvl9pPr marL="4876678"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9pPr>
          </a:lstStyle>
          <a:p>
            <a:r>
              <a:rPr lang="en-US" dirty="0"/>
              <a:t>Catholic University– Social Work Class</a:t>
            </a:r>
          </a:p>
          <a:p>
            <a:r>
              <a:rPr lang="en-US" i="1" dirty="0"/>
              <a:t>December 16, 2021</a:t>
            </a:r>
          </a:p>
        </p:txBody>
      </p:sp>
    </p:spTree>
    <p:extLst>
      <p:ext uri="{BB962C8B-B14F-4D97-AF65-F5344CB8AC3E}">
        <p14:creationId xmlns:p14="http://schemas.microsoft.com/office/powerpoint/2010/main" val="3565385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3600" dirty="0">
                <a:solidFill>
                  <a:srgbClr val="C00000"/>
                </a:solidFill>
              </a:rPr>
              <a:t>THREE PHASES OF THE APPLICATION PROCESS</a:t>
            </a:r>
          </a:p>
        </p:txBody>
      </p:sp>
      <p:sp>
        <p:nvSpPr>
          <p:cNvPr id="2" name="Rectangle 1"/>
          <p:cNvSpPr/>
          <p:nvPr/>
        </p:nvSpPr>
        <p:spPr>
          <a:xfrm>
            <a:off x="1122219" y="1077238"/>
            <a:ext cx="9449748" cy="523220"/>
          </a:xfrm>
          <a:prstGeom prst="rect">
            <a:avLst/>
          </a:prstGeom>
        </p:spPr>
        <p:txBody>
          <a:bodyPr wrap="square">
            <a:spAutoFit/>
          </a:bodyPr>
          <a:lstStyle/>
          <a:p>
            <a:pPr marL="514350" indent="-514350">
              <a:buFont typeface="+mj-lt"/>
              <a:buAutoNum type="arabicPeriod"/>
            </a:pPr>
            <a:endParaRPr lang="en-US" sz="28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3825" y="4755168"/>
            <a:ext cx="1124214" cy="1402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89957" y="1338848"/>
            <a:ext cx="10529151" cy="3416320"/>
          </a:xfrm>
          <a:prstGeom prst="rect">
            <a:avLst/>
          </a:prstGeom>
        </p:spPr>
        <p:txBody>
          <a:bodyPr wrap="square">
            <a:spAutoFit/>
          </a:bodyPr>
          <a:lstStyle/>
          <a:p>
            <a:pPr marL="285750" indent="-285750" algn="just">
              <a:buFont typeface="Arial" panose="020B0604020202020204" pitchFamily="34" charset="0"/>
              <a:buChar char="•"/>
            </a:pPr>
            <a:r>
              <a:rPr lang="en-US" sz="2400" b="1" u="sng" dirty="0">
                <a:latin typeface="Arial" panose="020B0604020202020204" pitchFamily="34" charset="0"/>
                <a:cs typeface="Arial" panose="020B0604020202020204" pitchFamily="34" charset="0"/>
              </a:rPr>
              <a:t>Phase 1 – Processing:</a:t>
            </a:r>
            <a:r>
              <a:rPr lang="en-US" sz="2400" dirty="0">
                <a:latin typeface="Arial" panose="020B0604020202020204" pitchFamily="34" charset="0"/>
                <a:cs typeface="Arial" panose="020B0604020202020204" pitchFamily="34" charset="0"/>
              </a:rPr>
              <a:t>  Applicant submits application online through the new online application portal by DC Health. The application once submitted online is forwarded to the Health Licensing Specialist (HLS) for analysis.  The successful completion of phase 1 is dependent upon the applicant submitting all required documents . Applications pending for more than 120 days, with appropriate communication to the applicant throughout the 30-60-90 day period to notify them of deficiencies, will be closed.</a:t>
            </a:r>
          </a:p>
          <a:p>
            <a:pPr lvl="0"/>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01898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3600" dirty="0">
                <a:solidFill>
                  <a:srgbClr val="C00000"/>
                </a:solidFill>
              </a:rPr>
              <a:t>THREE PHASES OF THE APPLICATION PROCESS</a:t>
            </a:r>
          </a:p>
        </p:txBody>
      </p:sp>
      <p:sp>
        <p:nvSpPr>
          <p:cNvPr id="2" name="Rectangle 1"/>
          <p:cNvSpPr/>
          <p:nvPr/>
        </p:nvSpPr>
        <p:spPr>
          <a:xfrm>
            <a:off x="1122219" y="1077238"/>
            <a:ext cx="9449748" cy="523220"/>
          </a:xfrm>
          <a:prstGeom prst="rect">
            <a:avLst/>
          </a:prstGeom>
        </p:spPr>
        <p:txBody>
          <a:bodyPr wrap="square">
            <a:spAutoFit/>
          </a:bodyPr>
          <a:lstStyle/>
          <a:p>
            <a:pPr marL="514350" indent="-514350">
              <a:buFont typeface="+mj-lt"/>
              <a:buAutoNum type="arabicPeriod"/>
            </a:pPr>
            <a:endParaRPr lang="en-US" sz="28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7650" y="4592042"/>
            <a:ext cx="1124214" cy="1402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89957" y="1338848"/>
            <a:ext cx="10529151" cy="2431435"/>
          </a:xfrm>
          <a:prstGeom prst="rect">
            <a:avLst/>
          </a:prstGeom>
        </p:spPr>
        <p:txBody>
          <a:bodyPr wrap="square">
            <a:spAutoFit/>
          </a:bodyPr>
          <a:lstStyle/>
          <a:p>
            <a:pPr lvl="0"/>
            <a:r>
              <a:rPr lang="en-US" sz="1600" dirty="0"/>
              <a:t> </a:t>
            </a:r>
          </a:p>
          <a:p>
            <a:pPr marL="285750" indent="-285750">
              <a:buFont typeface="Arial" panose="020B0604020202020204" pitchFamily="34" charset="0"/>
              <a:buChar char="•"/>
            </a:pPr>
            <a:r>
              <a:rPr lang="en-US" sz="2400" b="1" u="sng" dirty="0">
                <a:latin typeface="Arial" panose="020B0604020202020204" pitchFamily="34" charset="0"/>
                <a:cs typeface="Arial" panose="020B0604020202020204" pitchFamily="34" charset="0"/>
              </a:rPr>
              <a:t>Phase 2 – Analysis:</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The board’s staff conducts a more detailed review of all the documents provided by the applicant, ensuring that they have met the minimum requirements for licensure under the law. Additionally, the HLS may request further information from the applicant before forwarding the application to the Board for a final decision. </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2276701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3600" dirty="0">
                <a:solidFill>
                  <a:srgbClr val="C00000"/>
                </a:solidFill>
              </a:rPr>
              <a:t>THREE PHASES OF THE APPLICATION PROCESS</a:t>
            </a:r>
          </a:p>
        </p:txBody>
      </p:sp>
      <p:sp>
        <p:nvSpPr>
          <p:cNvPr id="2" name="Rectangle 1"/>
          <p:cNvSpPr/>
          <p:nvPr/>
        </p:nvSpPr>
        <p:spPr>
          <a:xfrm>
            <a:off x="1122219" y="1077238"/>
            <a:ext cx="9449748" cy="523220"/>
          </a:xfrm>
          <a:prstGeom prst="rect">
            <a:avLst/>
          </a:prstGeom>
        </p:spPr>
        <p:txBody>
          <a:bodyPr wrap="square">
            <a:spAutoFit/>
          </a:bodyPr>
          <a:lstStyle/>
          <a:p>
            <a:pPr marL="514350" indent="-514350">
              <a:buFont typeface="+mj-lt"/>
              <a:buAutoNum type="arabicPeriod"/>
            </a:pPr>
            <a:endParaRPr lang="en-US" sz="28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2792" y="5423315"/>
            <a:ext cx="1124214" cy="1402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89957" y="1338848"/>
            <a:ext cx="10529151" cy="4893647"/>
          </a:xfrm>
          <a:prstGeom prst="rect">
            <a:avLst/>
          </a:prstGeom>
        </p:spPr>
        <p:txBody>
          <a:bodyPr wrap="square">
            <a:spAutoFit/>
          </a:bodyPr>
          <a:lstStyle/>
          <a:p>
            <a:pPr marL="285750" indent="-285750" algn="just">
              <a:buFont typeface="Arial" panose="020B0604020202020204" pitchFamily="34" charset="0"/>
              <a:buChar char="•"/>
            </a:pPr>
            <a:r>
              <a:rPr lang="en-US" sz="2400" b="1" u="sng" dirty="0">
                <a:latin typeface="Arial" panose="020B0604020202020204" pitchFamily="34" charset="0"/>
                <a:cs typeface="Arial" panose="020B0604020202020204" pitchFamily="34" charset="0"/>
              </a:rPr>
              <a:t>Phase 3 – Board Decision:</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The Board will review applications full detail.  If the application is found to be in accordance with the statutes and regulations for licensure approval, a license document will be mailed to within one week of approval.</a:t>
            </a:r>
          </a:p>
          <a:p>
            <a:pPr algn="just"/>
            <a:endParaRPr lang="en-US" sz="2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400" dirty="0">
                <a:latin typeface="Arial" panose="020B0604020202020204" pitchFamily="34" charset="0"/>
                <a:cs typeface="Arial" panose="020B0604020202020204" pitchFamily="34" charset="0"/>
              </a:rPr>
              <a:t>If the Board determines that an application does not completely comply with any of the statutory or regulatory criteria for licensure, the Board may ask for additional information, or ask that an interview be scheduled to answer further questions relevant to determining licensure approval. If the Board finds that a licensee does not meet the requirements for licensure, or that there is a legal or practice issue that bears upon fitness for licensure, they may formally request that an application is withdrawn or deny the application.</a:t>
            </a:r>
          </a:p>
        </p:txBody>
      </p:sp>
    </p:spTree>
    <p:extLst>
      <p:ext uri="{BB962C8B-B14F-4D97-AF65-F5344CB8AC3E}">
        <p14:creationId xmlns:p14="http://schemas.microsoft.com/office/powerpoint/2010/main" val="46144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4662" y="486751"/>
            <a:ext cx="10972800" cy="774523"/>
          </a:xfrm>
        </p:spPr>
        <p:txBody>
          <a:bodyPr>
            <a:noAutofit/>
          </a:bodyPr>
          <a:lstStyle/>
          <a:p>
            <a:pPr algn="ctr"/>
            <a:r>
              <a:rPr lang="en-US" sz="3200" dirty="0">
                <a:solidFill>
                  <a:srgbClr val="C00000"/>
                </a:solidFill>
              </a:rPr>
              <a:t>CRIMINAL BACKGROUND CHECK</a:t>
            </a:r>
          </a:p>
        </p:txBody>
      </p:sp>
      <p:sp>
        <p:nvSpPr>
          <p:cNvPr id="2" name="Rectangle 1"/>
          <p:cNvSpPr/>
          <p:nvPr/>
        </p:nvSpPr>
        <p:spPr>
          <a:xfrm>
            <a:off x="1321725" y="2413338"/>
            <a:ext cx="10000210" cy="2308324"/>
          </a:xfrm>
          <a:prstGeom prst="rect">
            <a:avLst/>
          </a:prstGeom>
        </p:spPr>
        <p:txBody>
          <a:bodyPr wrap="square">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Fingerprints are required during initial licensure and every renewal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Local and federal criminal data bases are queried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All arrests, charges, and convictions are reported, even those for “good cause” and events that occurred long ago</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Eliminate delays with you application or sanctions from the Board by reporting any arrest, charge, or conviction on your application</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7513" y="1238186"/>
            <a:ext cx="2004784"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2602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sz="3600" dirty="0">
                <a:solidFill>
                  <a:srgbClr val="C00000"/>
                </a:solidFill>
              </a:rPr>
              <a:t>Social work examination (aswb)</a:t>
            </a:r>
          </a:p>
        </p:txBody>
      </p:sp>
      <p:sp>
        <p:nvSpPr>
          <p:cNvPr id="3" name="Content Placeholder 2"/>
          <p:cNvSpPr>
            <a:spLocks noGrp="1"/>
          </p:cNvSpPr>
          <p:nvPr>
            <p:ph sz="half" idx="15"/>
          </p:nvPr>
        </p:nvSpPr>
        <p:spPr>
          <a:xfrm>
            <a:off x="609600" y="922713"/>
            <a:ext cx="10972800" cy="5527963"/>
          </a:xfrm>
        </p:spPr>
        <p:txBody>
          <a:bodyPr/>
          <a:lstStyle/>
          <a:p>
            <a:r>
              <a:rPr lang="en-US" sz="2000" dirty="0"/>
              <a:t>Owned by the Association of Social Work Boards</a:t>
            </a:r>
          </a:p>
          <a:p>
            <a:pPr lvl="1"/>
            <a:r>
              <a:rPr lang="en-US" sz="2000" dirty="0"/>
              <a:t>Administered through computers  </a:t>
            </a:r>
          </a:p>
          <a:p>
            <a:pPr lvl="1"/>
            <a:r>
              <a:rPr lang="en-US" sz="2000" dirty="0"/>
              <a:t>Created based on a practice analysis</a:t>
            </a:r>
          </a:p>
          <a:p>
            <a:pPr lvl="1"/>
            <a:r>
              <a:rPr lang="en-US" sz="2000" dirty="0"/>
              <a:t>Questions are written by social workers</a:t>
            </a:r>
          </a:p>
          <a:p>
            <a:pPr lvl="1"/>
            <a:r>
              <a:rPr lang="en-US" sz="2000" dirty="0"/>
              <a:t>180 (20 are pretest items) multiple choice questions </a:t>
            </a:r>
          </a:p>
          <a:p>
            <a:pPr lvl="1"/>
            <a:r>
              <a:rPr lang="en-US" sz="2000" dirty="0"/>
              <a:t>Administers five categories of social work licensure examination: </a:t>
            </a:r>
          </a:p>
          <a:p>
            <a:pPr lvl="2"/>
            <a:r>
              <a:rPr lang="en-US" sz="2000" dirty="0"/>
              <a:t>Associate</a:t>
            </a:r>
          </a:p>
          <a:p>
            <a:pPr lvl="2"/>
            <a:r>
              <a:rPr lang="en-US" sz="2000" dirty="0"/>
              <a:t>Bachelors</a:t>
            </a:r>
          </a:p>
          <a:p>
            <a:pPr lvl="2"/>
            <a:r>
              <a:rPr lang="en-US" sz="2000" dirty="0"/>
              <a:t>Masters</a:t>
            </a:r>
          </a:p>
          <a:p>
            <a:pPr lvl="2"/>
            <a:r>
              <a:rPr lang="en-US" sz="2000" dirty="0"/>
              <a:t>Advance Generalist</a:t>
            </a:r>
          </a:p>
          <a:p>
            <a:pPr lvl="2"/>
            <a:r>
              <a:rPr lang="en-US" sz="2000" dirty="0"/>
              <a:t>Clinical </a:t>
            </a:r>
          </a:p>
          <a:p>
            <a:r>
              <a:rPr lang="en-US" sz="2000" dirty="0"/>
              <a:t>$230.00 (A separate fee from the licensure application paid directly to ASWB)*</a:t>
            </a:r>
            <a:endParaRPr lang="en-US" sz="2400" dirty="0"/>
          </a:p>
          <a:p>
            <a:r>
              <a:rPr lang="en-US" sz="2000" dirty="0"/>
              <a:t>Retake policies vary by jurisdiction </a:t>
            </a:r>
          </a:p>
          <a:p>
            <a:pPr marL="0" indent="0">
              <a:buNone/>
            </a:pPr>
            <a:r>
              <a:rPr lang="en-US" sz="2000" dirty="0"/>
              <a:t>       </a:t>
            </a:r>
            <a:r>
              <a:rPr lang="en-US" sz="2000" dirty="0">
                <a:solidFill>
                  <a:srgbClr val="BD2025"/>
                </a:solidFill>
              </a:rPr>
              <a:t>- </a:t>
            </a:r>
            <a:r>
              <a:rPr lang="en-US" sz="2000" dirty="0"/>
              <a:t>Check the regulations </a:t>
            </a:r>
            <a:r>
              <a:rPr lang="en-US" sz="1400" dirty="0"/>
              <a:t>(</a:t>
            </a:r>
            <a:r>
              <a:rPr lang="en-US" sz="1400" dirty="0">
                <a:hlinkClick r:id="rId3"/>
              </a:rPr>
              <a:t>https://dchealth.dc.gov/sites/default/files/dc/sites/doh/publication/attachments/Chapter%2070%20Social%20Work%207-5-2019.pdf</a:t>
            </a:r>
            <a:r>
              <a:rPr lang="en-US" sz="1400" dirty="0"/>
              <a:t>)</a:t>
            </a: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3256" y="3945428"/>
            <a:ext cx="1548445" cy="1253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4946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5928" y="299259"/>
            <a:ext cx="10972800" cy="1052250"/>
          </a:xfrm>
        </p:spPr>
        <p:txBody>
          <a:bodyPr>
            <a:normAutofit/>
          </a:bodyPr>
          <a:lstStyle/>
          <a:p>
            <a:pPr algn="ctr"/>
            <a:r>
              <a:rPr lang="en-US" sz="3600" dirty="0">
                <a:solidFill>
                  <a:srgbClr val="C00000"/>
                </a:solidFill>
              </a:rPr>
              <a:t>Social work LICENSURE FEES</a:t>
            </a:r>
          </a:p>
        </p:txBody>
      </p:sp>
      <p:sp>
        <p:nvSpPr>
          <p:cNvPr id="2" name="Rectangle 1"/>
          <p:cNvSpPr/>
          <p:nvPr/>
        </p:nvSpPr>
        <p:spPr>
          <a:xfrm>
            <a:off x="1302618" y="1742206"/>
            <a:ext cx="9619419" cy="3046988"/>
          </a:xfrm>
          <a:prstGeom prst="rect">
            <a:avLst/>
          </a:prstGeom>
        </p:spPr>
        <p:txBody>
          <a:bodyPr wrap="square">
            <a:spAutoFit/>
          </a:bodyPr>
          <a:lstStyle/>
          <a:p>
            <a:pPr marL="285750" indent="-285750" algn="just">
              <a:buFont typeface="Arial" panose="020B0604020202020204" pitchFamily="34" charset="0"/>
              <a:buChar char="•"/>
            </a:pPr>
            <a:r>
              <a:rPr lang="en-US" sz="2400" dirty="0">
                <a:latin typeface="Arial" panose="020B0604020202020204" pitchFamily="34" charset="0"/>
                <a:cs typeface="Arial" panose="020B0604020202020204" pitchFamily="34" charset="0"/>
              </a:rPr>
              <a:t>Initial License:			</a:t>
            </a:r>
            <a:r>
              <a:rPr lang="en-US" sz="2400" i="1" dirty="0">
                <a:latin typeface="Arial" panose="020B0604020202020204" pitchFamily="34" charset="0"/>
                <a:cs typeface="Arial" panose="020B0604020202020204" pitchFamily="34" charset="0"/>
              </a:rPr>
              <a:t>$230.00 </a:t>
            </a:r>
          </a:p>
          <a:p>
            <a:pPr marL="285750" indent="-28575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400" dirty="0">
                <a:latin typeface="Arial" panose="020B0604020202020204" pitchFamily="34" charset="0"/>
                <a:cs typeface="Arial" panose="020B0604020202020204" pitchFamily="34" charset="0"/>
              </a:rPr>
              <a:t>Renewal: 				</a:t>
            </a:r>
            <a:r>
              <a:rPr lang="en-US" sz="2400" i="1">
                <a:latin typeface="Arial" panose="020B0604020202020204" pitchFamily="34" charset="0"/>
                <a:cs typeface="Arial" panose="020B0604020202020204" pitchFamily="34" charset="0"/>
              </a:rPr>
              <a:t>$145.00</a:t>
            </a:r>
            <a:endParaRPr lang="en-US" sz="2400" i="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400" dirty="0">
                <a:latin typeface="Arial" panose="020B0604020202020204" pitchFamily="34" charset="0"/>
                <a:cs typeface="Arial" panose="020B0604020202020204" pitchFamily="34" charset="0"/>
              </a:rPr>
              <a:t>Examination:			</a:t>
            </a:r>
            <a:r>
              <a:rPr lang="en-US" sz="2400" i="1" dirty="0">
                <a:latin typeface="Arial" panose="020B0604020202020204" pitchFamily="34" charset="0"/>
                <a:cs typeface="Arial" panose="020B0604020202020204" pitchFamily="34" charset="0"/>
              </a:rPr>
              <a:t>$230 (Paid directly to ASWB)</a:t>
            </a:r>
          </a:p>
          <a:p>
            <a:pPr algn="just"/>
            <a:endParaRPr lang="en-US" sz="2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400" dirty="0">
                <a:latin typeface="Arial" panose="020B0604020202020204" pitchFamily="34" charset="0"/>
                <a:cs typeface="Arial" panose="020B0604020202020204" pitchFamily="34" charset="0"/>
              </a:rPr>
              <a:t>Criminal Background Check:	</a:t>
            </a:r>
            <a:r>
              <a:rPr lang="en-US" sz="2400" i="1" dirty="0">
                <a:latin typeface="Arial" panose="020B0604020202020204" pitchFamily="34" charset="0"/>
                <a:cs typeface="Arial" panose="020B0604020202020204" pitchFamily="34" charset="0"/>
              </a:rPr>
              <a:t>$50.00 -$90.00 (varies depending   					on location)</a:t>
            </a: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85860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212943"/>
            <a:ext cx="10972800" cy="601250"/>
          </a:xfrm>
        </p:spPr>
        <p:txBody>
          <a:bodyPr/>
          <a:lstStyle/>
          <a:p>
            <a:pPr algn="ctr"/>
            <a:r>
              <a:rPr lang="en-US" sz="3200" dirty="0">
                <a:solidFill>
                  <a:srgbClr val="C00000"/>
                </a:solidFill>
                <a:latin typeface="Arial" panose="020B0604020202020204" pitchFamily="34" charset="0"/>
                <a:cs typeface="Arial" panose="020B0604020202020204" pitchFamily="34" charset="0"/>
              </a:rPr>
              <a:t>SANCTIONABLE ACTIONS</a:t>
            </a:r>
          </a:p>
        </p:txBody>
      </p:sp>
      <p:sp>
        <p:nvSpPr>
          <p:cNvPr id="8" name="Content Placeholder 7"/>
          <p:cNvSpPr>
            <a:spLocks noGrp="1"/>
          </p:cNvSpPr>
          <p:nvPr>
            <p:ph sz="half" idx="15"/>
          </p:nvPr>
        </p:nvSpPr>
        <p:spPr>
          <a:xfrm>
            <a:off x="609600" y="814193"/>
            <a:ext cx="10972800" cy="5398717"/>
          </a:xfrm>
        </p:spPr>
        <p:txBody>
          <a:bodyPr/>
          <a:lstStyle/>
          <a:p>
            <a:pPr algn="just"/>
            <a:r>
              <a:rPr lang="en-US" sz="2400" dirty="0">
                <a:latin typeface="Arial" panose="020B0604020202020204" pitchFamily="34" charset="0"/>
                <a:cs typeface="Arial" panose="020B0604020202020204" pitchFamily="34" charset="0"/>
              </a:rPr>
              <a:t>Unlicensed practice</a:t>
            </a:r>
          </a:p>
          <a:p>
            <a:pPr algn="just"/>
            <a:r>
              <a:rPr lang="en-US" sz="2400" dirty="0">
                <a:latin typeface="Arial" panose="020B0604020202020204" pitchFamily="34" charset="0"/>
                <a:cs typeface="Arial" panose="020B0604020202020204" pitchFamily="34" charset="0"/>
              </a:rPr>
              <a:t>Supervising unlicensed practice</a:t>
            </a:r>
          </a:p>
          <a:p>
            <a:pPr algn="just"/>
            <a:r>
              <a:rPr lang="en-US" sz="2400" dirty="0">
                <a:latin typeface="Arial" panose="020B0604020202020204" pitchFamily="34" charset="0"/>
                <a:cs typeface="Arial" panose="020B0604020202020204" pitchFamily="34" charset="0"/>
              </a:rPr>
              <a:t>Failure to comply with CE requirements</a:t>
            </a:r>
          </a:p>
          <a:p>
            <a:pPr algn="just"/>
            <a:r>
              <a:rPr lang="en-US" sz="2400" dirty="0">
                <a:latin typeface="Arial" panose="020B0604020202020204" pitchFamily="34" charset="0"/>
                <a:cs typeface="Arial" panose="020B0604020202020204" pitchFamily="34" charset="0"/>
              </a:rPr>
              <a:t>Falsifying CE’s</a:t>
            </a:r>
          </a:p>
          <a:p>
            <a:pPr algn="just"/>
            <a:r>
              <a:rPr lang="en-US" sz="2400" dirty="0">
                <a:latin typeface="Arial" panose="020B0604020202020204" pitchFamily="34" charset="0"/>
                <a:cs typeface="Arial" panose="020B0604020202020204" pitchFamily="34" charset="0"/>
              </a:rPr>
              <a:t>Misrepresentation</a:t>
            </a:r>
          </a:p>
          <a:p>
            <a:pPr lvl="1"/>
            <a:r>
              <a:rPr lang="en-US" sz="2400" b="1" dirty="0">
                <a:solidFill>
                  <a:srgbClr val="FF0000"/>
                </a:solidFill>
              </a:rPr>
              <a:t>Unless authorized to practice social work </a:t>
            </a:r>
            <a:r>
              <a:rPr lang="en-US" sz="2400" dirty="0"/>
              <a:t>a person shall not use the words or terms "social worker," "clinical social worker," "graduate social worker," "independent social worker," "licensed independent social worker," "L.I.S.W.", "licensed independent clinical social worker," "L.I.C.S.W.", or any similar title or description of services with the intent to represent that the person practices social work. </a:t>
            </a:r>
          </a:p>
          <a:p>
            <a:pPr algn="just"/>
            <a:r>
              <a:rPr lang="en-US" sz="2400" dirty="0">
                <a:latin typeface="Arial" panose="020B0604020202020204" pitchFamily="34" charset="0"/>
                <a:cs typeface="Arial" panose="020B0604020202020204" pitchFamily="34" charset="0"/>
              </a:rPr>
              <a:t>Supplying false statements to the Board</a:t>
            </a:r>
          </a:p>
          <a:p>
            <a:endParaRPr 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7977" y="814193"/>
            <a:ext cx="23241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4931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5389" y="269188"/>
            <a:ext cx="10972800" cy="774523"/>
          </a:xfrm>
        </p:spPr>
        <p:txBody>
          <a:bodyPr>
            <a:noAutofit/>
          </a:bodyPr>
          <a:lstStyle/>
          <a:p>
            <a:pPr algn="ctr"/>
            <a:br>
              <a:rPr lang="en-US" sz="3600" dirty="0">
                <a:solidFill>
                  <a:srgbClr val="C00000"/>
                </a:solidFill>
              </a:rPr>
            </a:br>
            <a:r>
              <a:rPr lang="en-US" sz="3600" dirty="0">
                <a:solidFill>
                  <a:srgbClr val="C00000"/>
                </a:solidFill>
              </a:rPr>
              <a:t>BOARD STAFF</a:t>
            </a:r>
            <a:br>
              <a:rPr lang="en-US" sz="3600" dirty="0">
                <a:solidFill>
                  <a:srgbClr val="C00000"/>
                </a:solidFill>
              </a:rPr>
            </a:br>
            <a:r>
              <a:rPr lang="en-US" sz="3600" dirty="0">
                <a:solidFill>
                  <a:srgbClr val="C00000"/>
                </a:solidFill>
              </a:rPr>
              <a:t> </a:t>
            </a:r>
          </a:p>
        </p:txBody>
      </p:sp>
      <p:sp>
        <p:nvSpPr>
          <p:cNvPr id="2" name="Rectangle 1"/>
          <p:cNvSpPr/>
          <p:nvPr/>
        </p:nvSpPr>
        <p:spPr>
          <a:xfrm>
            <a:off x="1712422" y="1321724"/>
            <a:ext cx="10041773" cy="2616101"/>
          </a:xfrm>
          <a:prstGeom prst="rect">
            <a:avLst/>
          </a:prstGeom>
        </p:spPr>
        <p:txBody>
          <a:bodyPr wrap="square" numCol="2">
            <a:spAutoFit/>
          </a:bodyPr>
          <a:lstStyle/>
          <a:p>
            <a:endParaRPr lang="en-US" sz="2000" b="1" dirty="0"/>
          </a:p>
          <a:p>
            <a:pPr marL="342900" indent="-342900" algn="just">
              <a:buFont typeface="Arial" panose="020B0604020202020204" pitchFamily="34" charset="0"/>
              <a:buChar char="•"/>
            </a:pPr>
            <a:r>
              <a:rPr lang="en-US" sz="2400" b="1" dirty="0">
                <a:latin typeface="Arial" panose="020B0604020202020204" pitchFamily="34" charset="0"/>
                <a:cs typeface="Arial" panose="020B0604020202020204" pitchFamily="34" charset="0"/>
              </a:rPr>
              <a:t>LaTrice Herndon</a:t>
            </a: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Executive Director</a:t>
            </a: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Email: </a:t>
            </a:r>
            <a:r>
              <a:rPr lang="en-US" sz="2400" dirty="0">
                <a:latin typeface="Arial" panose="020B0604020202020204" pitchFamily="34" charset="0"/>
                <a:cs typeface="Arial" panose="020B0604020202020204" pitchFamily="34" charset="0"/>
                <a:hlinkClick r:id="rId3"/>
              </a:rPr>
              <a:t>latrice.herndon@dc.gov</a:t>
            </a:r>
            <a:r>
              <a:rPr lang="en-US" sz="2400" dirty="0">
                <a:latin typeface="Arial" panose="020B0604020202020204" pitchFamily="34" charset="0"/>
                <a:cs typeface="Arial" panose="020B0604020202020204" pitchFamily="34" charset="0"/>
              </a:rPr>
              <a:t> </a:t>
            </a: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Tel: 202-559-7283</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Board Email: </a:t>
            </a:r>
            <a:r>
              <a:rPr lang="en-US" sz="2400" dirty="0">
                <a:latin typeface="Arial" panose="020B0604020202020204" pitchFamily="34" charset="0"/>
                <a:cs typeface="Arial" panose="020B0604020202020204" pitchFamily="34" charset="0"/>
                <a:hlinkClick r:id="rId4"/>
              </a:rPr>
              <a:t>dcbosw@dc.gov</a:t>
            </a:r>
            <a:r>
              <a:rPr lang="en-US" sz="24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marL="285750" indent="-342900" algn="just">
              <a:buFont typeface="Arial" panose="020B0604020202020204" pitchFamily="34" charset="0"/>
              <a:buChar char="•"/>
            </a:pPr>
            <a:r>
              <a:rPr lang="en-US" sz="2400" b="1" dirty="0">
                <a:latin typeface="Arial" panose="020B0604020202020204" pitchFamily="34" charset="0"/>
                <a:cs typeface="Arial" panose="020B0604020202020204" pitchFamily="34" charset="0"/>
              </a:rPr>
              <a:t>Mavis Azariah-Armattoe</a:t>
            </a:r>
          </a:p>
          <a:p>
            <a:pPr marL="28575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Health Licensing Specialist</a:t>
            </a:r>
          </a:p>
          <a:p>
            <a:pPr marL="28575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Email: </a:t>
            </a:r>
            <a:r>
              <a:rPr lang="en-US" sz="2400" dirty="0">
                <a:latin typeface="Arial" panose="020B0604020202020204" pitchFamily="34" charset="0"/>
                <a:cs typeface="Arial" panose="020B0604020202020204" pitchFamily="34" charset="0"/>
                <a:hlinkClick r:id="rId5"/>
              </a:rPr>
              <a:t>mavis.azariah@dc.gov</a:t>
            </a:r>
            <a:r>
              <a:rPr lang="en-US" sz="2400" dirty="0">
                <a:latin typeface="Arial" panose="020B0604020202020204" pitchFamily="34" charset="0"/>
                <a:cs typeface="Arial" panose="020B0604020202020204" pitchFamily="34" charset="0"/>
              </a:rPr>
              <a:t> </a:t>
            </a:r>
          </a:p>
          <a:p>
            <a:pPr marL="28575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Tel: 202-442-4782</a:t>
            </a:r>
          </a:p>
        </p:txBody>
      </p:sp>
    </p:spTree>
    <p:extLst>
      <p:ext uri="{BB962C8B-B14F-4D97-AF65-F5344CB8AC3E}">
        <p14:creationId xmlns:p14="http://schemas.microsoft.com/office/powerpoint/2010/main" val="106015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0450" y="207819"/>
            <a:ext cx="10972800" cy="781396"/>
          </a:xfrm>
        </p:spPr>
        <p:txBody>
          <a:bodyPr>
            <a:noAutofit/>
          </a:bodyPr>
          <a:lstStyle/>
          <a:p>
            <a:pPr algn="ctr"/>
            <a:br>
              <a:rPr lang="en-US" sz="3600" dirty="0">
                <a:solidFill>
                  <a:srgbClr val="C00000"/>
                </a:solidFill>
              </a:rPr>
            </a:br>
            <a:r>
              <a:rPr lang="en-US" sz="3600" dirty="0">
                <a:solidFill>
                  <a:srgbClr val="C00000"/>
                </a:solidFill>
              </a:rPr>
              <a:t>KEY LINKS</a:t>
            </a:r>
            <a:br>
              <a:rPr lang="en-US" sz="3600" dirty="0">
                <a:solidFill>
                  <a:srgbClr val="C00000"/>
                </a:solidFill>
              </a:rPr>
            </a:br>
            <a:r>
              <a:rPr lang="en-US" sz="3600" dirty="0">
                <a:solidFill>
                  <a:srgbClr val="C00000"/>
                </a:solidFill>
              </a:rPr>
              <a:t> </a:t>
            </a:r>
          </a:p>
        </p:txBody>
      </p:sp>
      <p:sp>
        <p:nvSpPr>
          <p:cNvPr id="2" name="Rectangle 1"/>
          <p:cNvSpPr/>
          <p:nvPr/>
        </p:nvSpPr>
        <p:spPr>
          <a:xfrm>
            <a:off x="183220" y="1243561"/>
            <a:ext cx="11737571" cy="2677656"/>
          </a:xfrm>
          <a:prstGeom prst="rect">
            <a:avLst/>
          </a:prstGeom>
        </p:spPr>
        <p:txBody>
          <a:bodyPr wrap="square">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DC Health Online Application: </a:t>
            </a:r>
            <a:r>
              <a:rPr lang="en-US" sz="2300" dirty="0">
                <a:latin typeface="Arial" panose="020B0604020202020204" pitchFamily="34" charset="0"/>
                <a:cs typeface="Arial" panose="020B0604020202020204" pitchFamily="34" charset="0"/>
                <a:hlinkClick r:id="rId3"/>
              </a:rPr>
              <a:t>https://doh.force.com/dchealthrenewals/s/portal-page</a:t>
            </a:r>
            <a:endParaRPr lang="en-US" sz="23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District of Columbia Board of Social Work: </a:t>
            </a:r>
            <a:r>
              <a:rPr lang="en-US" sz="2400" dirty="0">
                <a:latin typeface="Arial" panose="020B0604020202020204" pitchFamily="34" charset="0"/>
                <a:cs typeface="Arial" panose="020B0604020202020204" pitchFamily="34" charset="0"/>
                <a:hlinkClick r:id="rId4"/>
              </a:rPr>
              <a:t>https://dchealth.dc.gov/node/161602</a:t>
            </a: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National Association of Social Workers: </a:t>
            </a:r>
            <a:r>
              <a:rPr lang="en-US" sz="2400" dirty="0">
                <a:latin typeface="Arial" panose="020B0604020202020204" pitchFamily="34" charset="0"/>
                <a:cs typeface="Arial" panose="020B0604020202020204" pitchFamily="34" charset="0"/>
                <a:hlinkClick r:id="rId5"/>
              </a:rPr>
              <a:t>https://www.socialworkers.org/newhomepage</a:t>
            </a:r>
            <a:r>
              <a:rPr lang="en-US" sz="24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Association of Social Work Boards: </a:t>
            </a:r>
            <a:r>
              <a:rPr lang="en-US" sz="2400" dirty="0">
                <a:latin typeface="Arial" panose="020B0604020202020204" pitchFamily="34" charset="0"/>
                <a:cs typeface="Arial" panose="020B0604020202020204" pitchFamily="34" charset="0"/>
                <a:hlinkClick r:id="rId6"/>
              </a:rPr>
              <a:t>https://www.aswb.org/</a:t>
            </a:r>
            <a:r>
              <a:rPr lang="en-US" sz="24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Clinical Social Work Association: </a:t>
            </a:r>
            <a:r>
              <a:rPr lang="en-US" sz="2400" dirty="0">
                <a:latin typeface="Arial" panose="020B0604020202020204" pitchFamily="34" charset="0"/>
                <a:cs typeface="Arial" panose="020B0604020202020204" pitchFamily="34" charset="0"/>
                <a:hlinkClick r:id="rId7"/>
              </a:rPr>
              <a:t>https://www.clinicalsocialworkassociation.org/</a:t>
            </a:r>
            <a:r>
              <a:rPr lang="en-US" sz="2400" dirty="0">
                <a:latin typeface="Arial" panose="020B0604020202020204" pitchFamily="34" charset="0"/>
                <a:cs typeface="Arial" panose="020B0604020202020204" pitchFamily="34" charset="0"/>
              </a:rPr>
              <a:t> </a:t>
            </a:r>
          </a:p>
          <a:p>
            <a:endParaRPr lang="en-US" sz="2400" dirty="0">
              <a:latin typeface="Arial" panose="020B0604020202020204" pitchFamily="34" charset="0"/>
              <a:cs typeface="Arial" panose="020B0604020202020204" pitchFamily="34" charset="0"/>
            </a:endParaRPr>
          </a:p>
        </p:txBody>
      </p:sp>
      <p:pic>
        <p:nvPicPr>
          <p:cNvPr id="6" name="Picture 5" descr="HTTPS - Wikipedi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4297" y="4163827"/>
            <a:ext cx="3642614" cy="1766455"/>
          </a:xfrm>
          <a:prstGeom prst="rect">
            <a:avLst/>
          </a:prstGeom>
        </p:spPr>
      </p:pic>
      <p:pic>
        <p:nvPicPr>
          <p:cNvPr id="7" name="Picture 6" descr="Paginas Amigas | Blog Oficial DJ Marru"/>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283" y="4196732"/>
            <a:ext cx="3048000" cy="1733550"/>
          </a:xfrm>
          <a:prstGeom prst="rect">
            <a:avLst/>
          </a:prstGeom>
        </p:spPr>
      </p:pic>
    </p:spTree>
    <p:extLst>
      <p:ext uri="{BB962C8B-B14F-4D97-AF65-F5344CB8AC3E}">
        <p14:creationId xmlns:p14="http://schemas.microsoft.com/office/powerpoint/2010/main" val="2504627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200" dirty="0"/>
              <a:t>THANK YOU</a:t>
            </a:r>
          </a:p>
        </p:txBody>
      </p:sp>
      <p:sp>
        <p:nvSpPr>
          <p:cNvPr id="6" name="Content Placeholder 2"/>
          <p:cNvSpPr>
            <a:spLocks noGrp="1"/>
          </p:cNvSpPr>
          <p:nvPr>
            <p:ph idx="1" hasCustomPrompt="1"/>
          </p:nvPr>
        </p:nvSpPr>
        <p:spPr>
          <a:xfrm>
            <a:off x="704461" y="1469571"/>
            <a:ext cx="10515600" cy="4707392"/>
          </a:xfrm>
        </p:spPr>
        <p:txBody>
          <a:bodyPr/>
          <a:lstStyle>
            <a:lvl1pPr marL="0" indent="0" algn="ctr">
              <a:buNone/>
              <a:defRPr baseline="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Visit us online:</a:t>
            </a:r>
          </a:p>
          <a:p>
            <a:pPr lvl="0"/>
            <a:r>
              <a:rPr lang="en-US" dirty="0">
                <a:solidFill>
                  <a:srgbClr val="C00000"/>
                </a:solidFill>
              </a:rPr>
              <a:t>dchealth.dc.gov</a:t>
            </a:r>
          </a:p>
          <a:p>
            <a:pPr lvl="0"/>
            <a:endParaRPr lang="en-US" dirty="0"/>
          </a:p>
          <a:p>
            <a:pPr lvl="0"/>
            <a:r>
              <a:rPr lang="en-US" dirty="0"/>
              <a:t>Follow us on social media:</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20272" r="70577" b="62313"/>
          <a:stretch/>
        </p:blipFill>
        <p:spPr>
          <a:xfrm>
            <a:off x="4354477" y="3258565"/>
            <a:ext cx="645615" cy="669422"/>
          </a:xfrm>
          <a:prstGeom prst="rect">
            <a:avLst/>
          </a:prstGeom>
        </p:spPr>
      </p:pic>
      <p:sp>
        <p:nvSpPr>
          <p:cNvPr id="9" name="Content Placeholder 2"/>
          <p:cNvSpPr>
            <a:spLocks noGrp="1"/>
          </p:cNvSpPr>
          <p:nvPr>
            <p:ph idx="4294967295" hasCustomPrompt="1"/>
          </p:nvPr>
        </p:nvSpPr>
        <p:spPr>
          <a:xfrm>
            <a:off x="5013324" y="3356671"/>
            <a:ext cx="2342066" cy="466596"/>
          </a:xfrm>
          <a:prstGeom prst="rect">
            <a:avLst/>
          </a:prstGeom>
        </p:spPr>
        <p:txBody>
          <a:bodyPr>
            <a:normAutofit/>
          </a:bodyPr>
          <a:lstStyle>
            <a:lvl1pPr marL="0" indent="0" algn="l">
              <a:buNone/>
              <a:defRPr baseline="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sz="2400" dirty="0">
                <a:latin typeface="Arial" panose="020B0604020202020204" pitchFamily="34" charset="0"/>
                <a:cs typeface="Arial" panose="020B0604020202020204" pitchFamily="34" charset="0"/>
              </a:rPr>
              <a:t>@_DCHealth</a:t>
            </a:r>
          </a:p>
          <a:p>
            <a:pPr lvl="0"/>
            <a:endParaRPr lang="en-US"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70533" t="20317" r="-1" b="62404"/>
          <a:stretch/>
        </p:blipFill>
        <p:spPr>
          <a:xfrm>
            <a:off x="4309366" y="4071321"/>
            <a:ext cx="680993" cy="699521"/>
          </a:xfrm>
          <a:prstGeom prst="rect">
            <a:avLst/>
          </a:prstGeom>
        </p:spPr>
      </p:pic>
      <p:sp>
        <p:nvSpPr>
          <p:cNvPr id="11" name="Content Placeholder 2"/>
          <p:cNvSpPr>
            <a:spLocks noGrp="1"/>
          </p:cNvSpPr>
          <p:nvPr>
            <p:ph idx="4294967295" hasCustomPrompt="1"/>
          </p:nvPr>
        </p:nvSpPr>
        <p:spPr>
          <a:xfrm>
            <a:off x="5013324" y="4187783"/>
            <a:ext cx="1940850" cy="466596"/>
          </a:xfrm>
          <a:prstGeom prst="rect">
            <a:avLst/>
          </a:prstGeom>
        </p:spPr>
        <p:txBody>
          <a:bodyPr>
            <a:normAutofit/>
          </a:bodyPr>
          <a:lstStyle>
            <a:lvl1pPr marL="0" indent="0" algn="l">
              <a:buNone/>
              <a:defRPr baseline="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sz="2400" dirty="0">
                <a:latin typeface="Arial" panose="020B0604020202020204" pitchFamily="34" charset="0"/>
                <a:cs typeface="Arial" panose="020B0604020202020204" pitchFamily="34" charset="0"/>
              </a:rPr>
              <a:t>DC Health</a:t>
            </a:r>
          </a:p>
          <a:p>
            <a:pPr lvl="0"/>
            <a:endParaRPr lang="en-US" dirty="0"/>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34718" t="20161" r="34535" b="62346"/>
          <a:stretch/>
        </p:blipFill>
        <p:spPr>
          <a:xfrm>
            <a:off x="4304427" y="4914176"/>
            <a:ext cx="730814" cy="728401"/>
          </a:xfrm>
          <a:prstGeom prst="rect">
            <a:avLst/>
          </a:prstGeom>
        </p:spPr>
      </p:pic>
      <p:sp>
        <p:nvSpPr>
          <p:cNvPr id="16" name="Content Placeholder 2"/>
          <p:cNvSpPr>
            <a:spLocks noGrp="1"/>
          </p:cNvSpPr>
          <p:nvPr>
            <p:ph idx="4294967295" hasCustomPrompt="1"/>
          </p:nvPr>
        </p:nvSpPr>
        <p:spPr>
          <a:xfrm>
            <a:off x="5035241" y="5045078"/>
            <a:ext cx="1632939" cy="466596"/>
          </a:xfrm>
          <a:prstGeom prst="rect">
            <a:avLst/>
          </a:prstGeom>
        </p:spPr>
        <p:txBody>
          <a:bodyPr>
            <a:normAutofit/>
          </a:bodyPr>
          <a:lstStyle>
            <a:lvl1pPr marL="0" indent="0" algn="l">
              <a:buNone/>
              <a:defRPr baseline="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sz="2400" dirty="0">
                <a:latin typeface="Arial" panose="020B0604020202020204" pitchFamily="34" charset="0"/>
                <a:cs typeface="Arial" panose="020B0604020202020204" pitchFamily="34" charset="0"/>
              </a:rPr>
              <a:t>dchealth</a:t>
            </a:r>
          </a:p>
          <a:p>
            <a:pPr lvl="0"/>
            <a:endParaRPr lang="en-US" dirty="0"/>
          </a:p>
        </p:txBody>
      </p:sp>
    </p:spTree>
    <p:extLst>
      <p:ext uri="{BB962C8B-B14F-4D97-AF65-F5344CB8AC3E}">
        <p14:creationId xmlns:p14="http://schemas.microsoft.com/office/powerpoint/2010/main" val="491112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solidFill>
                  <a:srgbClr val="C00000"/>
                </a:solidFill>
              </a:rPr>
              <a:t>Social work  </a:t>
            </a:r>
          </a:p>
        </p:txBody>
      </p:sp>
      <p:sp>
        <p:nvSpPr>
          <p:cNvPr id="3" name="Content Placeholder 2"/>
          <p:cNvSpPr>
            <a:spLocks noGrp="1"/>
          </p:cNvSpPr>
          <p:nvPr>
            <p:ph sz="half" idx="15"/>
          </p:nvPr>
        </p:nvSpPr>
        <p:spPr/>
        <p:txBody>
          <a:bodyPr/>
          <a:lstStyle/>
          <a:p>
            <a:pPr marL="0" indent="0">
              <a:buNone/>
            </a:pPr>
            <a:r>
              <a:rPr lang="en-US" sz="2400" b="1" dirty="0"/>
              <a:t>5 Mayoral appointees</a:t>
            </a:r>
          </a:p>
          <a:p>
            <a:pPr marL="0" indent="0">
              <a:buNone/>
            </a:pPr>
            <a:r>
              <a:rPr lang="en-US" sz="2400" dirty="0"/>
              <a:t>4 DC licensed social workers and 1 consumer member</a:t>
            </a:r>
          </a:p>
          <a:p>
            <a:pPr marL="0" indent="0">
              <a:buNone/>
            </a:pPr>
            <a:endParaRPr lang="en-US" sz="2400" dirty="0"/>
          </a:p>
          <a:p>
            <a:r>
              <a:rPr lang="en-US" sz="2400" dirty="0"/>
              <a:t>Velva Spriggs, LISW, Chairperson</a:t>
            </a:r>
          </a:p>
          <a:p>
            <a:r>
              <a:rPr lang="en-US" sz="2400" dirty="0"/>
              <a:t>Wanda Wheeler, LICSW</a:t>
            </a:r>
          </a:p>
          <a:p>
            <a:r>
              <a:rPr lang="en-US" sz="2400" dirty="0"/>
              <a:t>Marjan Shallal, LGSW</a:t>
            </a:r>
          </a:p>
          <a:p>
            <a:r>
              <a:rPr lang="en-US" sz="2400" dirty="0"/>
              <a:t>LSWA- Vacant</a:t>
            </a:r>
          </a:p>
          <a:p>
            <a:r>
              <a:rPr lang="en-US" sz="2400" dirty="0"/>
              <a:t>Selerya Moore, Consumer Member</a:t>
            </a:r>
          </a:p>
          <a:p>
            <a:endParaRPr lang="en-US" dirty="0"/>
          </a:p>
        </p:txBody>
      </p:sp>
      <p:sp>
        <p:nvSpPr>
          <p:cNvPr id="4" name="Text Placeholder 3"/>
          <p:cNvSpPr>
            <a:spLocks noGrp="1"/>
          </p:cNvSpPr>
          <p:nvPr>
            <p:ph type="body" idx="1"/>
          </p:nvPr>
        </p:nvSpPr>
        <p:spPr/>
        <p:txBody>
          <a:bodyPr/>
          <a:lstStyle/>
          <a:p>
            <a:pPr algn="ctr"/>
            <a:r>
              <a:rPr lang="en-US" dirty="0">
                <a:solidFill>
                  <a:srgbClr val="C00000"/>
                </a:solidFill>
              </a:rPr>
              <a:t>BOARD MEMBERS </a:t>
            </a:r>
          </a:p>
        </p:txBody>
      </p:sp>
    </p:spTree>
    <p:extLst>
      <p:ext uri="{BB962C8B-B14F-4D97-AF65-F5344CB8AC3E}">
        <p14:creationId xmlns:p14="http://schemas.microsoft.com/office/powerpoint/2010/main" val="2597357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723" y="339856"/>
            <a:ext cx="10972800" cy="774523"/>
          </a:xfrm>
        </p:spPr>
        <p:txBody>
          <a:bodyPr>
            <a:normAutofit/>
          </a:bodyPr>
          <a:lstStyle/>
          <a:p>
            <a:pPr algn="ctr"/>
            <a:r>
              <a:rPr lang="en-US" sz="3200" dirty="0">
                <a:solidFill>
                  <a:srgbClr val="C00000"/>
                </a:solidFill>
              </a:rPr>
              <a:t>CHARGE OF REGULATORY BOARDS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5631" y="2699558"/>
            <a:ext cx="3822815" cy="1960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238596" y="1720840"/>
            <a:ext cx="7905404" cy="4524315"/>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Define the Profession</a:t>
            </a:r>
          </a:p>
          <a:p>
            <a:r>
              <a:rPr lang="en-US" sz="2400" dirty="0">
                <a:latin typeface="Arial" panose="020B0604020202020204" pitchFamily="34" charset="0"/>
                <a:cs typeface="Arial" panose="020B0604020202020204" pitchFamily="34" charset="0"/>
              </a:rPr>
              <a:t>	Establish Scope of Practice and/or Title Protection</a:t>
            </a:r>
          </a:p>
          <a:p>
            <a:r>
              <a:rPr lang="en-US" sz="2400" dirty="0">
                <a:latin typeface="Arial" panose="020B0604020202020204" pitchFamily="34" charset="0"/>
                <a:cs typeface="Arial" panose="020B0604020202020204" pitchFamily="34" charset="0"/>
              </a:rPr>
              <a:t>	Set Standards</a:t>
            </a:r>
          </a:p>
          <a:p>
            <a:r>
              <a:rPr lang="en-US" sz="2400" dirty="0">
                <a:latin typeface="Arial" panose="020B0604020202020204" pitchFamily="34" charset="0"/>
                <a:cs typeface="Arial" panose="020B0604020202020204" pitchFamily="34" charset="0"/>
              </a:rPr>
              <a:t>	Determine Continuing Competence</a:t>
            </a:r>
          </a:p>
          <a:p>
            <a:r>
              <a:rPr lang="en-US" sz="2400" b="1" dirty="0">
                <a:latin typeface="Arial" panose="020B0604020202020204" pitchFamily="34" charset="0"/>
                <a:cs typeface="Arial" panose="020B0604020202020204" pitchFamily="34" charset="0"/>
              </a:rPr>
              <a:t>License Professionals</a:t>
            </a:r>
          </a:p>
          <a:p>
            <a:r>
              <a:rPr lang="en-US" sz="2400" dirty="0">
                <a:latin typeface="Arial" panose="020B0604020202020204" pitchFamily="34" charset="0"/>
                <a:cs typeface="Arial" panose="020B0604020202020204" pitchFamily="34" charset="0"/>
              </a:rPr>
              <a:t>	Initial Licensure/Renewal </a:t>
            </a:r>
          </a:p>
          <a:p>
            <a:r>
              <a:rPr lang="en-US" sz="2400" b="1" dirty="0">
                <a:latin typeface="Arial" panose="020B0604020202020204" pitchFamily="34" charset="0"/>
                <a:cs typeface="Arial" panose="020B0604020202020204" pitchFamily="34" charset="0"/>
              </a:rPr>
              <a:t>Enforce Laws and Rules</a:t>
            </a:r>
          </a:p>
          <a:p>
            <a:r>
              <a:rPr lang="en-US" sz="2400" dirty="0">
                <a:latin typeface="Arial" panose="020B0604020202020204" pitchFamily="34" charset="0"/>
                <a:cs typeface="Arial" panose="020B0604020202020204" pitchFamily="34" charset="0"/>
              </a:rPr>
              <a:t>	Investigate and Resolve Complaints</a:t>
            </a:r>
          </a:p>
          <a:p>
            <a:r>
              <a:rPr lang="en-US" sz="2400" dirty="0">
                <a:latin typeface="Arial" panose="020B0604020202020204" pitchFamily="34" charset="0"/>
                <a:cs typeface="Arial" panose="020B0604020202020204" pitchFamily="34" charset="0"/>
              </a:rPr>
              <a:t>	Conduct Competence and Capacity Proceedings</a:t>
            </a:r>
          </a:p>
          <a:p>
            <a:r>
              <a:rPr lang="en-US" sz="2400" b="1" dirty="0">
                <a:latin typeface="Arial" panose="020B0604020202020204" pitchFamily="34" charset="0"/>
                <a:cs typeface="Arial" panose="020B0604020202020204" pitchFamily="34" charset="0"/>
              </a:rPr>
              <a:t>Inform and Remain Accountable to the Public</a:t>
            </a:r>
          </a:p>
          <a:p>
            <a:r>
              <a:rPr lang="en-US" sz="2400" dirty="0">
                <a:latin typeface="Arial" panose="020B0604020202020204" pitchFamily="34" charset="0"/>
                <a:cs typeface="Arial" panose="020B0604020202020204" pitchFamily="34" charset="0"/>
              </a:rPr>
              <a:t>	Distribute Public Information</a:t>
            </a:r>
          </a:p>
          <a:p>
            <a:r>
              <a:rPr lang="en-US" sz="2400" dirty="0">
                <a:latin typeface="Arial" panose="020B0604020202020204" pitchFamily="34" charset="0"/>
                <a:cs typeface="Arial" panose="020B0604020202020204" pitchFamily="34" charset="0"/>
              </a:rPr>
              <a:t>	Support Licensees</a:t>
            </a:r>
          </a:p>
        </p:txBody>
      </p:sp>
    </p:spTree>
    <p:extLst>
      <p:ext uri="{BB962C8B-B14F-4D97-AF65-F5344CB8AC3E}">
        <p14:creationId xmlns:p14="http://schemas.microsoft.com/office/powerpoint/2010/main" val="2110873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solidFill>
                  <a:srgbClr val="BD2025"/>
                </a:solidFill>
              </a:rPr>
              <a:t>Social work licensure</a:t>
            </a:r>
          </a:p>
        </p:txBody>
      </p:sp>
      <p:sp>
        <p:nvSpPr>
          <p:cNvPr id="3" name="Content Placeholder 2"/>
          <p:cNvSpPr>
            <a:spLocks noGrp="1"/>
          </p:cNvSpPr>
          <p:nvPr>
            <p:ph idx="1"/>
          </p:nvPr>
        </p:nvSpPr>
        <p:spPr>
          <a:xfrm>
            <a:off x="609600" y="2567836"/>
            <a:ext cx="10972800" cy="2542783"/>
          </a:xfrm>
        </p:spPr>
        <p:txBody>
          <a:bodyPr/>
          <a:lstStyle/>
          <a:p>
            <a:r>
              <a:rPr lang="en-US" b="1" dirty="0"/>
              <a:t>LSWA</a:t>
            </a:r>
            <a:r>
              <a:rPr lang="en-US" dirty="0"/>
              <a:t>-Bachelor’s level</a:t>
            </a:r>
          </a:p>
          <a:p>
            <a:r>
              <a:rPr lang="en-US" b="1" dirty="0"/>
              <a:t>LGSW</a:t>
            </a:r>
            <a:r>
              <a:rPr lang="en-US" dirty="0"/>
              <a:t>- Generalist (MSW entry level)</a:t>
            </a:r>
          </a:p>
          <a:p>
            <a:r>
              <a:rPr lang="en-US" b="1" dirty="0"/>
              <a:t>LISW</a:t>
            </a:r>
            <a:r>
              <a:rPr lang="en-US" dirty="0"/>
              <a:t>- Non-clinical work</a:t>
            </a:r>
          </a:p>
          <a:p>
            <a:r>
              <a:rPr lang="en-US" b="1" dirty="0"/>
              <a:t>LICSW</a:t>
            </a:r>
            <a:r>
              <a:rPr lang="en-US" dirty="0"/>
              <a:t>- Clinical work </a:t>
            </a:r>
          </a:p>
          <a:p>
            <a:endParaRPr lang="en-US" dirty="0"/>
          </a:p>
        </p:txBody>
      </p:sp>
      <p:sp>
        <p:nvSpPr>
          <p:cNvPr id="4" name="Content Placeholder 3"/>
          <p:cNvSpPr>
            <a:spLocks noGrp="1"/>
          </p:cNvSpPr>
          <p:nvPr>
            <p:ph idx="13"/>
          </p:nvPr>
        </p:nvSpPr>
        <p:spPr/>
        <p:txBody>
          <a:bodyPr>
            <a:normAutofit/>
          </a:bodyPr>
          <a:lstStyle/>
          <a:p>
            <a:pPr algn="ctr"/>
            <a:r>
              <a:rPr lang="en-US" sz="3200" dirty="0"/>
              <a:t>not a hierarchy </a:t>
            </a:r>
          </a:p>
        </p:txBody>
      </p:sp>
    </p:spTree>
    <p:extLst>
      <p:ext uri="{BB962C8B-B14F-4D97-AF65-F5344CB8AC3E}">
        <p14:creationId xmlns:p14="http://schemas.microsoft.com/office/powerpoint/2010/main" val="4279569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315884"/>
            <a:ext cx="11192719" cy="1504603"/>
          </a:xfrm>
        </p:spPr>
        <p:txBody>
          <a:bodyPr>
            <a:noAutofit/>
          </a:bodyPr>
          <a:lstStyle/>
          <a:p>
            <a:pPr algn="ctr"/>
            <a:r>
              <a:rPr lang="en-US" sz="3200" dirty="0">
                <a:solidFill>
                  <a:srgbClr val="C00000"/>
                </a:solidFill>
              </a:rPr>
              <a:t>Practice definition of social work</a:t>
            </a:r>
          </a:p>
        </p:txBody>
      </p:sp>
      <p:sp>
        <p:nvSpPr>
          <p:cNvPr id="2" name="Rectangle 1"/>
          <p:cNvSpPr/>
          <p:nvPr/>
        </p:nvSpPr>
        <p:spPr>
          <a:xfrm>
            <a:off x="1212248" y="1629179"/>
            <a:ext cx="9682620" cy="3416320"/>
          </a:xfrm>
          <a:prstGeom prst="rect">
            <a:avLst/>
          </a:prstGeom>
        </p:spPr>
        <p:txBody>
          <a:bodyPr wrap="square">
            <a:spAutoFit/>
          </a:bodyPr>
          <a:lstStyle/>
          <a:p>
            <a:r>
              <a:rPr lang="en-US" sz="2400" dirty="0"/>
              <a:t>Rendering or offering to render professional services to individuals, families, or groups of individuals that involve the diagnosis and treatment of psychosocial problems according to social work theory and methods.</a:t>
            </a:r>
          </a:p>
          <a:p>
            <a:endParaRPr lang="en-US" sz="2400" dirty="0"/>
          </a:p>
          <a:p>
            <a:r>
              <a:rPr lang="en-US" sz="2400" dirty="0"/>
              <a:t>Depending upon the level at which an individual social worker is licensed under this chapter, the professional services may include, but shall not be limited to, the formulation of psychosocial evaluation and assessment, counseling, psychotherapy, referral, advocacy, mediation, consultation, research, administration, education, and community organization. </a:t>
            </a:r>
          </a:p>
        </p:txBody>
      </p:sp>
    </p:spTree>
    <p:extLst>
      <p:ext uri="{BB962C8B-B14F-4D97-AF65-F5344CB8AC3E}">
        <p14:creationId xmlns:p14="http://schemas.microsoft.com/office/powerpoint/2010/main" val="523989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536337"/>
            <a:ext cx="11192719" cy="1510538"/>
          </a:xfrm>
        </p:spPr>
        <p:txBody>
          <a:bodyPr>
            <a:noAutofit/>
          </a:bodyPr>
          <a:lstStyle/>
          <a:p>
            <a:pPr algn="ctr"/>
            <a:r>
              <a:rPr lang="en-US" sz="3200" dirty="0">
                <a:solidFill>
                  <a:srgbClr val="C00000"/>
                </a:solidFill>
              </a:rPr>
              <a:t>Professional Relationship</a:t>
            </a:r>
            <a:br>
              <a:rPr lang="en-US" sz="3600" dirty="0">
                <a:solidFill>
                  <a:srgbClr val="C00000"/>
                </a:solidFill>
                <a:latin typeface="Arial" panose="020B0604020202020204" pitchFamily="34" charset="0"/>
                <a:cs typeface="Arial" panose="020B0604020202020204" pitchFamily="34" charset="0"/>
              </a:rPr>
            </a:br>
            <a:endParaRPr lang="en-US" sz="3600" dirty="0">
              <a:solidFill>
                <a:srgbClr val="C00000"/>
              </a:solidFill>
            </a:endParaRPr>
          </a:p>
        </p:txBody>
      </p:sp>
      <p:sp>
        <p:nvSpPr>
          <p:cNvPr id="2" name="Rectangle 1"/>
          <p:cNvSpPr/>
          <p:nvPr/>
        </p:nvSpPr>
        <p:spPr>
          <a:xfrm>
            <a:off x="1212248" y="1629179"/>
            <a:ext cx="9682620" cy="3416320"/>
          </a:xfrm>
          <a:prstGeom prst="rect">
            <a:avLst/>
          </a:prstGeom>
        </p:spPr>
        <p:txBody>
          <a:bodyPr wrap="square">
            <a:spAutoFit/>
          </a:bodyPr>
          <a:lstStyle/>
          <a:p>
            <a:pPr marL="457200" indent="-457200">
              <a:buFont typeface="Arial" panose="020B0604020202020204" pitchFamily="34" charset="0"/>
              <a:buChar char="•"/>
            </a:pPr>
            <a:r>
              <a:rPr lang="en-US" sz="2400" b="1" dirty="0">
                <a:latin typeface="Arial" panose="020B0604020202020204" pitchFamily="34" charset="0"/>
                <a:cs typeface="Arial" panose="020B0604020202020204" pitchFamily="34" charset="0"/>
              </a:rPr>
              <a:t>Professional groups </a:t>
            </a:r>
            <a:r>
              <a:rPr lang="en-US" sz="2400" dirty="0">
                <a:latin typeface="Arial" panose="020B0604020202020204" pitchFamily="34" charset="0"/>
                <a:cs typeface="Arial" panose="020B0604020202020204" pitchFamily="34" charset="0"/>
              </a:rPr>
              <a:t>- focus is on the development and promotion of the profession </a:t>
            </a:r>
            <a:r>
              <a:rPr lang="en-US" sz="2000" b="1" dirty="0">
                <a:latin typeface="Arial" panose="020B0604020202020204" pitchFamily="34" charset="0"/>
                <a:cs typeface="Arial" panose="020B0604020202020204" pitchFamily="34" charset="0"/>
              </a:rPr>
              <a:t>(National Association of Social Workers)</a:t>
            </a:r>
          </a:p>
          <a:p>
            <a:pPr marL="457200" indent="-4572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b="1" dirty="0">
                <a:latin typeface="Arial" panose="020B0604020202020204" pitchFamily="34" charset="0"/>
                <a:cs typeface="Arial" panose="020B0604020202020204" pitchFamily="34" charset="0"/>
              </a:rPr>
              <a:t>Academia</a:t>
            </a:r>
            <a:r>
              <a:rPr lang="en-US" sz="2400" dirty="0">
                <a:latin typeface="Arial" panose="020B0604020202020204" pitchFamily="34" charset="0"/>
                <a:cs typeface="Arial" panose="020B0604020202020204" pitchFamily="34" charset="0"/>
              </a:rPr>
              <a:t> - focus is on the educational theory and practice methods </a:t>
            </a:r>
            <a:r>
              <a:rPr lang="en-US" sz="2000" b="1" dirty="0">
                <a:latin typeface="Arial" panose="020B0604020202020204" pitchFamily="34" charset="0"/>
                <a:cs typeface="Arial" panose="020B0604020202020204" pitchFamily="34" charset="0"/>
              </a:rPr>
              <a:t>(Council on Social Work Education)</a:t>
            </a:r>
          </a:p>
          <a:p>
            <a:pPr marL="457200" indent="-4572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b="1" dirty="0">
                <a:latin typeface="Arial" panose="020B0604020202020204" pitchFamily="34" charset="0"/>
                <a:cs typeface="Arial" panose="020B0604020202020204" pitchFamily="34" charset="0"/>
              </a:rPr>
              <a:t>Regulators</a:t>
            </a:r>
            <a:r>
              <a:rPr lang="en-US" sz="2400" dirty="0">
                <a:latin typeface="Arial" panose="020B0604020202020204" pitchFamily="34" charset="0"/>
                <a:cs typeface="Arial" panose="020B0604020202020204" pitchFamily="34" charset="0"/>
              </a:rPr>
              <a:t> - focus is on public protection and the minimum skills needed to practice competently and safely to protect the public </a:t>
            </a:r>
            <a:r>
              <a:rPr lang="en-US" sz="2400" b="1"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District of Columbia Board of Social Work)</a:t>
            </a:r>
          </a:p>
        </p:txBody>
      </p:sp>
    </p:spTree>
    <p:extLst>
      <p:ext uri="{BB962C8B-B14F-4D97-AF65-F5344CB8AC3E}">
        <p14:creationId xmlns:p14="http://schemas.microsoft.com/office/powerpoint/2010/main" val="3276913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2"/>
          <p:cNvSpPr>
            <a:spLocks noGrp="1"/>
          </p:cNvSpPr>
          <p:nvPr>
            <p:ph type="title"/>
          </p:nvPr>
        </p:nvSpPr>
        <p:spPr/>
        <p:txBody>
          <a:bodyPr>
            <a:noAutofit/>
          </a:bodyPr>
          <a:lstStyle/>
          <a:p>
            <a:pPr algn="ctr"/>
            <a:r>
              <a:rPr lang="en-US" sz="3200" dirty="0">
                <a:solidFill>
                  <a:srgbClr val="C00000"/>
                </a:solidFill>
              </a:rPr>
              <a:t>Board of social work LICENSURE census</a:t>
            </a:r>
          </a:p>
        </p:txBody>
      </p:sp>
      <p:sp>
        <p:nvSpPr>
          <p:cNvPr id="3" name="Rectangle 2"/>
          <p:cNvSpPr/>
          <p:nvPr/>
        </p:nvSpPr>
        <p:spPr>
          <a:xfrm>
            <a:off x="790696" y="2144945"/>
            <a:ext cx="8852068" cy="2323713"/>
          </a:xfrm>
          <a:prstGeom prst="rect">
            <a:avLst/>
          </a:prstGeom>
        </p:spPr>
        <p:txBody>
          <a:bodyPr wrap="square">
            <a:spAutoFit/>
          </a:bodyPr>
          <a:lstStyle/>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Licensed Graduate Social Workers (1,336 licensees*)</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Licensed Independent Clinical Social Workers (3,768 licensees*)</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Licensed Independent Social Workers (42 licensees*)</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Licensed Social Work Associates (51 licensees*)</a:t>
            </a:r>
          </a:p>
          <a:p>
            <a:endParaRPr lang="en-US" sz="1400" dirty="0"/>
          </a:p>
          <a:p>
            <a:r>
              <a:rPr lang="en-US" sz="1100" dirty="0"/>
              <a:t>*</a:t>
            </a:r>
            <a:r>
              <a:rPr lang="en-US" sz="1100" dirty="0">
                <a:latin typeface="Arial" panose="020B0604020202020204" pitchFamily="34" charset="0"/>
                <a:cs typeface="Arial" panose="020B0604020202020204" pitchFamily="34" charset="0"/>
              </a:rPr>
              <a:t>as of  </a:t>
            </a:r>
            <a:r>
              <a:rPr lang="en-US" sz="1100">
                <a:latin typeface="Arial" panose="020B0604020202020204" pitchFamily="34" charset="0"/>
                <a:cs typeface="Arial" panose="020B0604020202020204" pitchFamily="34" charset="0"/>
              </a:rPr>
              <a:t>December 2021</a:t>
            </a:r>
            <a:endParaRPr lang="en-US" sz="1100" dirty="0">
              <a:latin typeface="Arial" panose="020B0604020202020204" pitchFamily="34" charset="0"/>
              <a:cs typeface="Arial" panose="020B0604020202020204" pitchFamily="34" charset="0"/>
            </a:endParaRPr>
          </a:p>
        </p:txBody>
      </p:sp>
      <p:pic>
        <p:nvPicPr>
          <p:cNvPr id="2" name="Picture 1" descr="THE VIEW FROM FEZ: Morocco Launches National Population Censu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0422" y="3015495"/>
            <a:ext cx="3183774" cy="1959245"/>
          </a:xfrm>
          <a:prstGeom prst="rect">
            <a:avLst/>
          </a:prstGeom>
        </p:spPr>
      </p:pic>
    </p:spTree>
    <p:extLst>
      <p:ext uri="{BB962C8B-B14F-4D97-AF65-F5344CB8AC3E}">
        <p14:creationId xmlns:p14="http://schemas.microsoft.com/office/powerpoint/2010/main" val="2301843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dirty="0">
                <a:solidFill>
                  <a:srgbClr val="C00000"/>
                </a:solidFill>
              </a:rPr>
              <a:t>LICENSURE CRITERIA</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9157" y="1078414"/>
            <a:ext cx="2211185" cy="2759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197033" y="1587731"/>
            <a:ext cx="7946967" cy="3785652"/>
          </a:xfrm>
          <a:prstGeom prst="rect">
            <a:avLst/>
          </a:prstGeom>
        </p:spPr>
        <p:txBody>
          <a:bodyPr wrap="square">
            <a:spAutoFit/>
          </a:bodyPr>
          <a:lstStyle/>
          <a:p>
            <a:pPr marL="514350" lvl="0" indent="-514350" algn="just">
              <a:buFont typeface="+mj-lt"/>
              <a:buAutoNum type="arabicPeriod"/>
            </a:pPr>
            <a:r>
              <a:rPr lang="en-US" sz="2400" dirty="0">
                <a:solidFill>
                  <a:prstClr val="black"/>
                </a:solidFill>
                <a:latin typeface="Arial" panose="020B0604020202020204" pitchFamily="34" charset="0"/>
                <a:cs typeface="Arial" panose="020B0604020202020204" pitchFamily="34" charset="0"/>
              </a:rPr>
              <a:t>Submission of a complete Online application </a:t>
            </a:r>
            <a:r>
              <a:rPr lang="en-US" sz="2400" b="1" i="1" dirty="0">
                <a:solidFill>
                  <a:prstClr val="black"/>
                </a:solidFill>
                <a:latin typeface="Arial" panose="020B0604020202020204" pitchFamily="34" charset="0"/>
                <a:cs typeface="Arial" panose="020B0604020202020204" pitchFamily="34" charset="0"/>
              </a:rPr>
              <a:t>(all required documents and fees) </a:t>
            </a:r>
            <a:r>
              <a:rPr lang="en-US" sz="2400" dirty="0">
                <a:solidFill>
                  <a:prstClr val="black"/>
                </a:solidFill>
                <a:latin typeface="Arial" panose="020B0604020202020204" pitchFamily="34" charset="0"/>
                <a:cs typeface="Arial" panose="020B0604020202020204" pitchFamily="34" charset="0"/>
              </a:rPr>
              <a:t>to the board</a:t>
            </a:r>
            <a:endParaRPr lang="en-US" sz="2400" b="1" i="1" dirty="0">
              <a:solidFill>
                <a:prstClr val="black"/>
              </a:solidFill>
              <a:latin typeface="Arial" panose="020B0604020202020204" pitchFamily="34" charset="0"/>
              <a:cs typeface="Arial" panose="020B0604020202020204" pitchFamily="34" charset="0"/>
            </a:endParaRPr>
          </a:p>
          <a:p>
            <a:pPr marL="514350" lvl="0" indent="-514350" algn="just">
              <a:buFont typeface="+mj-lt"/>
              <a:buAutoNum type="arabicPeriod"/>
            </a:pPr>
            <a:r>
              <a:rPr lang="en-US" sz="2400" dirty="0">
                <a:solidFill>
                  <a:prstClr val="black"/>
                </a:solidFill>
                <a:latin typeface="Arial" panose="020B0604020202020204" pitchFamily="34" charset="0"/>
                <a:cs typeface="Arial" panose="020B0604020202020204" pitchFamily="34" charset="0"/>
              </a:rPr>
              <a:t>Successful completion of a BSW/MSW program accredited by the Council on Social Work Education (CSWE)</a:t>
            </a:r>
          </a:p>
          <a:p>
            <a:pPr marL="514350" lvl="0" indent="-514350" algn="just">
              <a:buFont typeface="+mj-lt"/>
              <a:buAutoNum type="arabicPeriod"/>
            </a:pPr>
            <a:r>
              <a:rPr lang="en-US" sz="2400" dirty="0">
                <a:solidFill>
                  <a:prstClr val="black"/>
                </a:solidFill>
                <a:latin typeface="Arial" panose="020B0604020202020204" pitchFamily="34" charset="0"/>
                <a:cs typeface="Arial" panose="020B0604020202020204" pitchFamily="34" charset="0"/>
              </a:rPr>
              <a:t>Passing score on the Association of Social Work Boards (ASWB) examination</a:t>
            </a:r>
          </a:p>
          <a:p>
            <a:pPr marL="514350" lvl="0" indent="-514350" algn="just">
              <a:buFont typeface="+mj-lt"/>
              <a:buAutoNum type="arabicPeriod"/>
            </a:pPr>
            <a:r>
              <a:rPr lang="en-US" sz="2400" dirty="0">
                <a:solidFill>
                  <a:prstClr val="black"/>
                </a:solidFill>
                <a:latin typeface="Arial" panose="020B0604020202020204" pitchFamily="34" charset="0"/>
                <a:cs typeface="Arial" panose="020B0604020202020204" pitchFamily="34" charset="0"/>
              </a:rPr>
              <a:t>Criminal background check clearance from the Board</a:t>
            </a:r>
          </a:p>
          <a:p>
            <a:pPr marL="514350" lvl="0" indent="-514350" algn="just">
              <a:buFont typeface="+mj-lt"/>
              <a:buAutoNum type="arabicPeriod"/>
            </a:pPr>
            <a:r>
              <a:rPr lang="en-US" sz="2400" dirty="0">
                <a:solidFill>
                  <a:prstClr val="black"/>
                </a:solidFill>
                <a:latin typeface="Arial" panose="020B0604020202020204" pitchFamily="34" charset="0"/>
                <a:cs typeface="Arial" panose="020B0604020202020204" pitchFamily="34" charset="0"/>
              </a:rPr>
              <a:t>Application approval by the Board and issuance of license</a:t>
            </a:r>
          </a:p>
        </p:txBody>
      </p:sp>
    </p:spTree>
    <p:extLst>
      <p:ext uri="{BB962C8B-B14F-4D97-AF65-F5344CB8AC3E}">
        <p14:creationId xmlns:p14="http://schemas.microsoft.com/office/powerpoint/2010/main" val="1644138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3200" dirty="0">
                <a:solidFill>
                  <a:srgbClr val="C00000"/>
                </a:solidFill>
              </a:rPr>
              <a:t>INFORMATION FOR anticipated Graduates</a:t>
            </a:r>
            <a:endParaRPr lang="en-US" dirty="0"/>
          </a:p>
        </p:txBody>
      </p:sp>
      <p:sp>
        <p:nvSpPr>
          <p:cNvPr id="7" name="Content Placeholder 6"/>
          <p:cNvSpPr>
            <a:spLocks noGrp="1"/>
          </p:cNvSpPr>
          <p:nvPr>
            <p:ph sz="half" idx="15"/>
          </p:nvPr>
        </p:nvSpPr>
        <p:spPr/>
        <p:txBody>
          <a:bodyPr/>
          <a:lstStyle/>
          <a:p>
            <a:pPr marL="285750" indent="-285750">
              <a:buFont typeface="Arial" panose="020B0604020202020204" pitchFamily="34" charset="0"/>
              <a:buChar char="•"/>
            </a:pPr>
            <a:r>
              <a:rPr lang="en-US" sz="2400" dirty="0"/>
              <a:t>Students who have a letter from the Dean of the program documenting an impending graduation, within </a:t>
            </a:r>
            <a:r>
              <a:rPr lang="en-US" sz="2400" b="1" u="sng" dirty="0"/>
              <a:t>90 days</a:t>
            </a:r>
            <a:r>
              <a:rPr lang="en-US" sz="2400" dirty="0"/>
              <a:t>, may apply to sit for the examination</a:t>
            </a:r>
          </a:p>
          <a:p>
            <a:pPr marL="285750" indent="-285750">
              <a:buFont typeface="Arial" panose="020B0604020202020204" pitchFamily="34" charset="0"/>
              <a:buChar char="•"/>
            </a:pPr>
            <a:r>
              <a:rPr lang="en-US" sz="2400" dirty="0"/>
              <a:t>Applications submitted without a letter or 91 or more days before graduation will not be processed</a:t>
            </a:r>
          </a:p>
          <a:p>
            <a:pPr marL="285750" indent="-285750">
              <a:buFont typeface="Arial" panose="020B0604020202020204" pitchFamily="34" charset="0"/>
              <a:buChar char="•"/>
            </a:pPr>
            <a:r>
              <a:rPr lang="en-US" sz="2400" dirty="0"/>
              <a:t>Follow application instructions</a:t>
            </a:r>
          </a:p>
          <a:p>
            <a:pPr marL="285750" indent="-285750">
              <a:buFont typeface="Arial" panose="020B0604020202020204" pitchFamily="34" charset="0"/>
              <a:buChar char="•"/>
            </a:pPr>
            <a:r>
              <a:rPr lang="en-US" sz="2400" dirty="0"/>
              <a:t>Upon receipt of the official transcript, if qualified, the license will be issued</a:t>
            </a:r>
          </a:p>
          <a:p>
            <a:pPr algn="just"/>
            <a:endParaRPr lang="en-US" sz="1867" b="1" dirty="0">
              <a:solidFill>
                <a:srgbClr val="FFFFFF"/>
              </a:solidFill>
            </a:endParaRPr>
          </a:p>
        </p:txBody>
      </p:sp>
      <p:pic>
        <p:nvPicPr>
          <p:cNvPr id="8" name="Picture 7" descr="School Counselor Blog: February 20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2966" y="4711674"/>
            <a:ext cx="2226626" cy="1497933"/>
          </a:xfrm>
          <a:prstGeom prst="rect">
            <a:avLst/>
          </a:prstGeom>
        </p:spPr>
      </p:pic>
    </p:spTree>
    <p:extLst>
      <p:ext uri="{BB962C8B-B14F-4D97-AF65-F5344CB8AC3E}">
        <p14:creationId xmlns:p14="http://schemas.microsoft.com/office/powerpoint/2010/main" val="3010068346"/>
      </p:ext>
    </p:extLst>
  </p:cSld>
  <p:clrMapOvr>
    <a:masterClrMapping/>
  </p:clrMapOvr>
</p:sld>
</file>

<file path=ppt/theme/theme1.xml><?xml version="1.0" encoding="utf-8"?>
<a:theme xmlns:a="http://schemas.openxmlformats.org/drawingml/2006/main" name="Office Theme">
  <a:themeElements>
    <a:clrScheme name="DC Health">
      <a:dk1>
        <a:sysClr val="windowText" lastClr="000000"/>
      </a:dk1>
      <a:lt1>
        <a:sysClr val="window" lastClr="FFFFFF"/>
      </a:lt1>
      <a:dk2>
        <a:srgbClr val="44546A"/>
      </a:dk2>
      <a:lt2>
        <a:srgbClr val="E7E6E6"/>
      </a:lt2>
      <a:accent1>
        <a:srgbClr val="56595C"/>
      </a:accent1>
      <a:accent2>
        <a:srgbClr val="BD2025"/>
      </a:accent2>
      <a:accent3>
        <a:srgbClr val="DAAB28"/>
      </a:accent3>
      <a:accent4>
        <a:srgbClr val="708B3A"/>
      </a:accent4>
      <a:accent5>
        <a:srgbClr val="3A90AE"/>
      </a:accent5>
      <a:accent6>
        <a:srgbClr val="03628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CADCC6D7016A64B99F471423D3D4936" ma:contentTypeVersion="13" ma:contentTypeDescription="Create a new document." ma:contentTypeScope="" ma:versionID="8bcfb153a48c510cb74f910538c366f1">
  <xsd:schema xmlns:xsd="http://www.w3.org/2001/XMLSchema" xmlns:xs="http://www.w3.org/2001/XMLSchema" xmlns:p="http://schemas.microsoft.com/office/2006/metadata/properties" xmlns:ns3="f6cfa988-31d1-4cc5-bf31-b52286ea7b36" xmlns:ns4="479bf5cf-56f0-4ada-83da-f8c8a720d5c5" targetNamespace="http://schemas.microsoft.com/office/2006/metadata/properties" ma:root="true" ma:fieldsID="7ebfdd8a2b071cb90fa520d957e1fc84" ns3:_="" ns4:_="">
    <xsd:import namespace="f6cfa988-31d1-4cc5-bf31-b52286ea7b36"/>
    <xsd:import namespace="479bf5cf-56f0-4ada-83da-f8c8a720d5c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cfa988-31d1-4cc5-bf31-b52286ea7b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9bf5cf-56f0-4ada-83da-f8c8a720d5c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173C21-641D-4F33-BCE5-DFEA5DAF59F6}">
  <ds:schemaRefs>
    <ds:schemaRef ds:uri="http://schemas.microsoft.com/sharepoint/v3/contenttype/forms"/>
  </ds:schemaRefs>
</ds:datastoreItem>
</file>

<file path=customXml/itemProps2.xml><?xml version="1.0" encoding="utf-8"?>
<ds:datastoreItem xmlns:ds="http://schemas.openxmlformats.org/officeDocument/2006/customXml" ds:itemID="{54D85996-8139-4B1A-9CBB-0AD619C957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cfa988-31d1-4cc5-bf31-b52286ea7b36"/>
    <ds:schemaRef ds:uri="479bf5cf-56f0-4ada-83da-f8c8a720d5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0648549-89DD-4F29-A7B5-AB24095ABB1D}">
  <ds:schemaRefs>
    <ds:schemaRef ds:uri="http://schemas.microsoft.com/office/2006/metadata/properties"/>
    <ds:schemaRef ds:uri="http://www.w3.org/XML/1998/namespace"/>
    <ds:schemaRef ds:uri="http://schemas.openxmlformats.org/package/2006/metadata/core-properties"/>
    <ds:schemaRef ds:uri="http://purl.org/dc/terms/"/>
    <ds:schemaRef ds:uri="http://schemas.microsoft.com/office/2006/documentManagement/types"/>
    <ds:schemaRef ds:uri="http://purl.org/dc/dcmitype/"/>
    <ds:schemaRef ds:uri="http://schemas.microsoft.com/office/infopath/2007/PartnerControls"/>
    <ds:schemaRef ds:uri="479bf5cf-56f0-4ada-83da-f8c8a720d5c5"/>
    <ds:schemaRef ds:uri="f6cfa988-31d1-4cc5-bf31-b52286ea7b36"/>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46656</TotalTime>
  <Words>1282</Words>
  <Application>Microsoft Office PowerPoint</Application>
  <PresentationFormat>Widescreen</PresentationFormat>
  <Paragraphs>150</Paragraphs>
  <Slides>19</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Wingdings</vt:lpstr>
      <vt:lpstr>Office Theme</vt:lpstr>
      <vt:lpstr>1_Office Theme</vt:lpstr>
      <vt:lpstr>Social Work Licensing</vt:lpstr>
      <vt:lpstr>Social work  </vt:lpstr>
      <vt:lpstr>CHARGE OF REGULATORY BOARDS</vt:lpstr>
      <vt:lpstr>Social work licensure</vt:lpstr>
      <vt:lpstr>Practice definition of social work</vt:lpstr>
      <vt:lpstr>Professional Relationship </vt:lpstr>
      <vt:lpstr>Board of social work LICENSURE census</vt:lpstr>
      <vt:lpstr>LICENSURE CRITERIA</vt:lpstr>
      <vt:lpstr>INFORMATION FOR anticipated Graduates</vt:lpstr>
      <vt:lpstr>THREE PHASES OF THE APPLICATION PROCESS</vt:lpstr>
      <vt:lpstr>THREE PHASES OF THE APPLICATION PROCESS</vt:lpstr>
      <vt:lpstr>THREE PHASES OF THE APPLICATION PROCESS</vt:lpstr>
      <vt:lpstr>CRIMINAL BACKGROUND CHECK</vt:lpstr>
      <vt:lpstr>Social work examination (aswb)</vt:lpstr>
      <vt:lpstr>Social work LICENSURE FEES</vt:lpstr>
      <vt:lpstr>SANCTIONABLE ACTIONS</vt:lpstr>
      <vt:lpstr> BOARD STAFF  </vt:lpstr>
      <vt:lpstr> KEY LINKS  </vt:lpstr>
      <vt:lpstr>THANK YOU</vt:lpstr>
    </vt:vector>
  </TitlesOfParts>
  <Company>DCDOH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21ST CENTURY PUBLIC HEALTH LEADERSHIP: TRANSFORMING DC HEALTH</dc:title>
  <dc:creator>Coltoff, Lily (DOH)</dc:creator>
  <cp:lastModifiedBy>Azariah, Mavis (DOH)</cp:lastModifiedBy>
  <cp:revision>99</cp:revision>
  <cp:lastPrinted>2020-01-28T18:10:50Z</cp:lastPrinted>
  <dcterms:created xsi:type="dcterms:W3CDTF">2019-10-22T13:55:10Z</dcterms:created>
  <dcterms:modified xsi:type="dcterms:W3CDTF">2021-12-16T02:04:36Z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0x010100CCADCC6D7016A64B99F471423D3D4936</vt:lpwstr>
  </property>
</Properties>
</file>